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5" r:id="rId16"/>
    <p:sldId id="274" r:id="rId17"/>
    <p:sldId id="275" r:id="rId18"/>
    <p:sldId id="276" r:id="rId19"/>
    <p:sldId id="264" r:id="rId20"/>
    <p:sldId id="263" r:id="rId2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28451B8C-D055-4FC9-926E-B27D469AA2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47276360-E662-47A3-A734-A35444F0A1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7B31A-5431-4823-B87C-D7583BBAB01D}" type="datetimeFigureOut">
              <a:rPr lang="pt-PT" smtClean="0"/>
              <a:t>21/03/2019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24018CA-16B6-4421-8F98-EEB4FC8C7F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D66EE72-D4AE-4F28-9B54-563116D196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3A44A-A592-4FC6-9DF8-DD0BEC38A56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9209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82837-31AD-4F8F-A2C6-3FED8807F0EA}" type="datetimeFigureOut">
              <a:rPr lang="pt-PT" smtClean="0"/>
              <a:t>21/03/2019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455BE-43C3-47FC-983C-CE8A09906D1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9279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83C71C-D2E1-43E1-84E8-4DB4CA2717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3E108-748D-45F9-9E68-2032F3F71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16760CB-893C-4DCB-BBEE-59017257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3A9ED-E7A2-4C56-8D94-4B6C3BAB2B1F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37BC410-13CB-4194-A6B9-D6D47E437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4A972EB-6F31-496C-A039-CD79CD9A9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239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BB14F-2D58-428A-BA5D-EF6CBBB0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EB9DBDB9-8FC5-4EA7-9CDE-DCD074552E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86E944E-85E5-47D0-84FC-FC38593F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B556E-CCF7-450A-A675-F1384D08A3A2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D2AAAEC-DFD7-4CDF-B8D4-F32583556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629BE88-D35E-44D1-B7DC-35388EFC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860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AABFB2A-4FB5-4CFA-89C5-3D992B3D42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C0B4FB2-F489-4E22-8F11-241D4EAD70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C1B2FE9-03B0-46F2-A5EC-A7BF9272A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5A9DF-B1C8-4B49-8D70-479DAAE5456B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CCACCC0-B37B-4016-8235-B471DF8C4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C64186E2-1F58-4704-A063-B078976EC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755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62A82E-86E7-43E3-A67E-DE653807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C991B84-7043-40D8-9282-01EE4053D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556A654-67DE-414C-B192-D8EBC8C80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BEF9-AC02-4326-9734-7A529D6C2D56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FBDEC34-5F89-4BFB-9D45-58374369D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FE4115E-FE18-4863-A076-94FFB7B5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69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371DD3-87FD-4BE6-B964-771BF2660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70771F3-A451-4B6C-A5F4-065EBCD60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15DEAAE-2F77-41C5-800B-4B9594F3B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06C05-BF5D-4F37-ACD0-15458CF31350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D93FD06-B823-4FDE-9A74-1555568F0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02D5B05-C893-42D4-B46A-78C0E6AEB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52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AAD555-8E03-47D7-A3CD-97F4861C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6AE028F-6159-44E8-94DA-3F619BCCA3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31BD620-A5B6-4E5A-B995-B01DEB87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B5A14D95-159E-4DE4-98DD-3CBB2777B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BFA8-035D-4BA8-A807-C1F72676072A}" type="datetime1">
              <a:rPr lang="pt-PT" smtClean="0"/>
              <a:t>21/03/2019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55FEBFF-DEBC-4306-8CC7-E1FFC83D2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8125E7E-6EB3-489F-BEF3-4FCA32F92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02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71DE65-9D11-4AAD-B556-4A4317E7C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4B72856-77F5-4CC1-ACBE-8C19FCCEE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51E1A0A-DDDF-4653-BE40-4AA9F83C1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573A512E-5D58-4342-B306-B38737055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5858A891-989B-4E52-82A3-BF97FF651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14F0685C-1704-4E2E-8973-20D272641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0E83-154E-42BB-AAD7-2D7E3676AAD5}" type="datetime1">
              <a:rPr lang="pt-PT" smtClean="0"/>
              <a:t>21/03/2019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AD23B63D-E25B-4D8C-9650-BCCC1152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7AEB9F49-C55F-4DE0-B12D-FD39080C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433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76D6CA-2798-4ADF-97B3-A8EF49753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5836EEAD-63E1-4BF9-B595-EAA4FF97B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8531-F0C8-4F78-8BFA-F2300D580F9D}" type="datetime1">
              <a:rPr lang="pt-PT" smtClean="0"/>
              <a:t>21/03/2019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73870352-3823-4242-B11D-7A2E6186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2EA96FF4-C6CB-43D2-A05D-26317B1E4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483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2E7A74AB-98C4-4960-A52A-953F2170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8448-4EE8-4415-A33E-F44E6282DBA2}" type="datetime1">
              <a:rPr lang="pt-PT" smtClean="0"/>
              <a:t>21/03/2019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559737F0-7043-4738-B93A-E2036BCB9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09830C7D-697D-48B4-8582-43B44E6E6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265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097E31-DDDA-4DC8-97AF-39749E921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EB9C831-5C4D-4603-A701-66132A8EB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69458477-6B48-4736-AD99-ED404FC7E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A847D91-D76E-489E-82A1-732E4E29F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A9CB2-983F-46DC-8212-C9395FDB0940}" type="datetime1">
              <a:rPr lang="pt-PT" smtClean="0"/>
              <a:t>21/03/2019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BC2C5A29-EA52-4999-8F41-F7DC46E88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5D9E22A-6E82-4C13-A6CF-C4FB42677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059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AEF6BC-B500-4873-9301-2570F196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1425B929-7F6E-48F9-8FA8-170C6081B3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8C64FAE-1833-4A1D-B23A-9059B7350A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82C5813A-8B0F-414F-ACCD-E68ABD10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AC9A-6CBE-4100-8EA1-6401B30EDB0B}" type="datetime1">
              <a:rPr lang="pt-PT" smtClean="0"/>
              <a:t>21/03/2019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14EBBD0-9902-4B13-8BC3-908920CF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5792C8D-AE64-4573-AF40-F80B8AD7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4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5E60695-47D6-4DCE-BC0D-2A37D5FDB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FB5F75D-2014-4649-873A-3C613B887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93E8941-FD6B-4E55-9475-4ED56A522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0479-DDA9-4C07-B166-6650AA2350EE}" type="datetime1">
              <a:rPr lang="pt-PT" smtClean="0"/>
              <a:t>21/03/2019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14A0B1F-51B6-45E0-93F1-BAB8541A0D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Sandra Severino n.º 3598</a:t>
            </a:r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8D09CE1-5FE7-4298-80B2-33947589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5D8EF-5F8F-452D-A857-E0ED969A2DF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69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Rodapé 1">
            <a:extLst>
              <a:ext uri="{FF2B5EF4-FFF2-40B4-BE49-F238E27FC236}">
                <a16:creationId xmlns:a16="http://schemas.microsoft.com/office/drawing/2014/main" id="{F4453EB8-BA61-4D82-8E8C-139D474D9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8E6954D-F649-4A09-85AC-60B8365C9962}"/>
              </a:ext>
            </a:extLst>
          </p:cNvPr>
          <p:cNvSpPr txBox="1"/>
          <p:nvPr/>
        </p:nvSpPr>
        <p:spPr>
          <a:xfrm>
            <a:off x="1306585" y="4575879"/>
            <a:ext cx="95788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/>
              <a:t>Disciplina: Nutrição Vegetal</a:t>
            </a:r>
          </a:p>
          <a:p>
            <a:pPr algn="ctr"/>
            <a:endParaRPr lang="pt-PT" sz="2400" b="1"/>
          </a:p>
          <a:p>
            <a:pPr algn="ctr"/>
            <a:r>
              <a:rPr lang="pt-PT" sz="2400" b="1"/>
              <a:t>Curso: Ctesp Agricultura Biológica</a:t>
            </a:r>
            <a:endParaRPr lang="pt-PT" sz="24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399A87B-6352-41F7-9CF7-12A58847CF2E}"/>
              </a:ext>
            </a:extLst>
          </p:cNvPr>
          <p:cNvSpPr txBox="1"/>
          <p:nvPr/>
        </p:nvSpPr>
        <p:spPr>
          <a:xfrm>
            <a:off x="1828800" y="928688"/>
            <a:ext cx="9715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8800" dirty="0"/>
              <a:t>BIOESTIMULANTES</a:t>
            </a:r>
          </a:p>
        </p:txBody>
      </p:sp>
    </p:spTree>
    <p:extLst>
      <p:ext uri="{BB962C8B-B14F-4D97-AF65-F5344CB8AC3E}">
        <p14:creationId xmlns:p14="http://schemas.microsoft.com/office/powerpoint/2010/main" val="100377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Categorias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pt-PT" b="1" dirty="0"/>
              <a:t>Hidrolisados de proteínas</a:t>
            </a:r>
            <a:endParaRPr lang="pt-PT" dirty="0"/>
          </a:p>
          <a:p>
            <a:pPr marL="0" indent="0" algn="just" fontAlgn="base">
              <a:buNone/>
            </a:pPr>
            <a:r>
              <a:rPr lang="pt-PT" dirty="0"/>
              <a:t>Hidrolisados de proteínas (compostos essencialmente por </a:t>
            </a:r>
            <a:r>
              <a:rPr lang="pt-PT" dirty="0" err="1"/>
              <a:t>aminóacidos</a:t>
            </a:r>
            <a:r>
              <a:rPr lang="pt-PT" dirty="0"/>
              <a:t>) dizem  respeito a misturas de aminoácidos e péptidos, obtidos por hidrólises químicas e enzimáticas de proteínas de subprodutos agroindustriais (Fonte: </a:t>
            </a:r>
            <a:r>
              <a:rPr lang="pt-PT" dirty="0" err="1"/>
              <a:t>Du</a:t>
            </a:r>
            <a:r>
              <a:rPr lang="pt-PT" dirty="0"/>
              <a:t> </a:t>
            </a:r>
            <a:r>
              <a:rPr lang="pt-PT" dirty="0" err="1"/>
              <a:t>Jardin</a:t>
            </a:r>
            <a:r>
              <a:rPr lang="pt-PT" dirty="0"/>
              <a:t>, 2015: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Science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Plant</a:t>
            </a:r>
            <a:r>
              <a:rPr lang="pt-PT" dirty="0"/>
              <a:t> </a:t>
            </a:r>
            <a:r>
              <a:rPr lang="pt-PT" dirty="0" err="1"/>
              <a:t>Bioestimulants</a:t>
            </a:r>
            <a:r>
              <a:rPr lang="pt-PT" dirty="0"/>
              <a:t>- A </a:t>
            </a:r>
            <a:r>
              <a:rPr lang="pt-PT" dirty="0" err="1"/>
              <a:t>bibliographic</a:t>
            </a:r>
            <a:r>
              <a:rPr lang="pt-PT" dirty="0"/>
              <a:t> </a:t>
            </a:r>
            <a:r>
              <a:rPr lang="pt-PT" dirty="0" err="1"/>
              <a:t>analysis</a:t>
            </a:r>
            <a:r>
              <a:rPr lang="pt-PT" dirty="0"/>
              <a:t>).  Os hidrolisados de proteínas atuam sobretudo num aumento da tolerância das culturas ao stress abiótico (</a:t>
            </a:r>
            <a:r>
              <a:rPr lang="pt-PT" dirty="0" err="1"/>
              <a:t>ex</a:t>
            </a:r>
            <a:r>
              <a:rPr lang="pt-PT" dirty="0"/>
              <a:t>: água, radiação, temperatura) resultando numa maior produtividade quando as plantas se encontram em condições de</a:t>
            </a:r>
            <a:r>
              <a:rPr lang="pt-PT" i="1" dirty="0"/>
              <a:t> stress</a:t>
            </a:r>
            <a:r>
              <a:rPr lang="pt-PT" dirty="0"/>
              <a:t>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7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Categorias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pt-PT" b="1" dirty="0"/>
              <a:t>Bactérias promotoras de crescimento</a:t>
            </a:r>
            <a:endParaRPr lang="pt-PT" dirty="0"/>
          </a:p>
          <a:p>
            <a:pPr marL="0" indent="0" algn="just" fontAlgn="base">
              <a:buNone/>
            </a:pPr>
            <a:br>
              <a:rPr lang="pt-PT" dirty="0"/>
            </a:br>
            <a:r>
              <a:rPr lang="pt-PT" dirty="0"/>
              <a:t>Fazem parte deste tipo de bactérias: </a:t>
            </a:r>
            <a:r>
              <a:rPr lang="pt-PT" dirty="0" err="1"/>
              <a:t>microorganismos</a:t>
            </a:r>
            <a:r>
              <a:rPr lang="pt-PT" dirty="0"/>
              <a:t> funcionais com influência em áreas como o crescimento das plantas (através do fornecimento de nutrientes), indução da resistência a doenças, aumento da tolerância a stresses abióticos ,entre outros.</a:t>
            </a:r>
          </a:p>
          <a:p>
            <a:pPr marL="0" indent="0" algn="just" fontAlgn="base">
              <a:buNone/>
            </a:pPr>
            <a:r>
              <a:rPr lang="pt-PT" dirty="0"/>
              <a:t>Neste grupo de bactérias  incluem-se os  </a:t>
            </a:r>
            <a:r>
              <a:rPr lang="pt-PT" b="1" dirty="0" err="1"/>
              <a:t>endossimbiontes</a:t>
            </a:r>
            <a:r>
              <a:rPr lang="pt-PT" dirty="0"/>
              <a:t> do tipo </a:t>
            </a:r>
            <a:r>
              <a:rPr lang="pt-PT" i="1" dirty="0" err="1"/>
              <a:t>Rhizobium</a:t>
            </a:r>
            <a:r>
              <a:rPr lang="pt-PT" dirty="0"/>
              <a:t> e os </a:t>
            </a:r>
            <a:r>
              <a:rPr lang="pt-PT" b="1" dirty="0" err="1"/>
              <a:t>rizosféricos</a:t>
            </a:r>
            <a:r>
              <a:rPr lang="pt-PT" dirty="0"/>
              <a:t> do tipo </a:t>
            </a:r>
            <a:r>
              <a:rPr lang="pt-PT" dirty="0" err="1"/>
              <a:t>rizobactérias</a:t>
            </a:r>
            <a:r>
              <a:rPr lang="pt-PT" dirty="0"/>
              <a:t> promotoras de crescimento das plantas.  As bactérias promotoras de crescimento quando aplicadas às culturas contribuem para o aumento da produtividade final obtida e  diminuem o uso de fertilizantes.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1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Categorias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pt-PT" b="1" dirty="0"/>
              <a:t>Outras( </a:t>
            </a:r>
            <a:r>
              <a:rPr lang="pt-PT" b="1" dirty="0" err="1"/>
              <a:t>quitosano</a:t>
            </a:r>
            <a:r>
              <a:rPr lang="pt-PT" b="1" dirty="0"/>
              <a:t> e outros </a:t>
            </a:r>
            <a:r>
              <a:rPr lang="pt-PT" b="1" dirty="0" err="1"/>
              <a:t>biopolimeros</a:t>
            </a:r>
            <a:r>
              <a:rPr lang="pt-PT" b="1" dirty="0"/>
              <a:t>)</a:t>
            </a:r>
            <a:endParaRPr lang="pt-PT" dirty="0"/>
          </a:p>
          <a:p>
            <a:pPr marL="0" indent="0" algn="just" fontAlgn="base">
              <a:buNone/>
            </a:pPr>
            <a:br>
              <a:rPr lang="pt-PT" dirty="0"/>
            </a:br>
            <a:r>
              <a:rPr lang="pt-PT" dirty="0"/>
              <a:t>Compostos inorgânicos e fungos promotores de crescimento (Fonte: </a:t>
            </a:r>
            <a:r>
              <a:rPr lang="pt-PT" dirty="0" err="1"/>
              <a:t>Du</a:t>
            </a:r>
            <a:r>
              <a:rPr lang="pt-PT" dirty="0"/>
              <a:t> </a:t>
            </a:r>
            <a:r>
              <a:rPr lang="pt-PT" dirty="0" err="1"/>
              <a:t>Jardin</a:t>
            </a:r>
            <a:r>
              <a:rPr lang="pt-PT" dirty="0"/>
              <a:t>, 2015: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Science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Plant</a:t>
            </a:r>
            <a:r>
              <a:rPr lang="pt-PT" dirty="0"/>
              <a:t> </a:t>
            </a:r>
            <a:r>
              <a:rPr lang="pt-PT" dirty="0" err="1"/>
              <a:t>Bioestimulants</a:t>
            </a:r>
            <a:r>
              <a:rPr lang="pt-PT" dirty="0"/>
              <a:t>- A </a:t>
            </a:r>
            <a:r>
              <a:rPr lang="pt-PT" dirty="0" err="1"/>
              <a:t>bibliographic</a:t>
            </a:r>
            <a:r>
              <a:rPr lang="pt-PT" dirty="0"/>
              <a:t> </a:t>
            </a:r>
            <a:r>
              <a:rPr lang="pt-PT" dirty="0" err="1"/>
              <a:t>analysis</a:t>
            </a:r>
            <a:r>
              <a:rPr lang="pt-PT" dirty="0"/>
              <a:t>).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3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Modos de aplicação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pt-PT" dirty="0"/>
              <a:t>Os </a:t>
            </a:r>
            <a:r>
              <a:rPr lang="pt-PT" dirty="0" err="1"/>
              <a:t>bioestimulantes</a:t>
            </a:r>
            <a:r>
              <a:rPr lang="pt-PT" dirty="0"/>
              <a:t> tem sido utilizados em diferentes fases do ciclo cultural, desde </a:t>
            </a:r>
            <a:r>
              <a:rPr lang="pt-PT" b="1" dirty="0"/>
              <a:t>a fase inicial do tratamento das sementes</a:t>
            </a:r>
            <a:r>
              <a:rPr lang="pt-PT" dirty="0"/>
              <a:t> até à sua a</a:t>
            </a:r>
            <a:r>
              <a:rPr lang="pt-PT" b="1" dirty="0"/>
              <a:t>plicação durante o crescimento da cultura </a:t>
            </a:r>
            <a:r>
              <a:rPr lang="pt-PT" dirty="0"/>
              <a:t>e </a:t>
            </a:r>
            <a:r>
              <a:rPr lang="pt-PT" b="1" dirty="0"/>
              <a:t>após a colheita</a:t>
            </a:r>
            <a:r>
              <a:rPr lang="pt-PT" dirty="0"/>
              <a:t>.</a:t>
            </a:r>
          </a:p>
          <a:p>
            <a:pPr marL="0" indent="0" algn="just" fontAlgn="base">
              <a:buNone/>
            </a:pPr>
            <a:endParaRPr lang="pt-PT" dirty="0"/>
          </a:p>
          <a:p>
            <a:pPr marL="0" indent="0" fontAlgn="base">
              <a:buNone/>
            </a:pPr>
            <a:r>
              <a:rPr lang="pt-PT" dirty="0"/>
              <a:t>Os </a:t>
            </a:r>
            <a:r>
              <a:rPr lang="pt-PT" dirty="0" err="1"/>
              <a:t>biostimulantes</a:t>
            </a:r>
            <a:r>
              <a:rPr lang="pt-PT" dirty="0"/>
              <a:t> podem ser aplicados de diversas formas, entre elas:</a:t>
            </a:r>
          </a:p>
          <a:p>
            <a:pPr fontAlgn="base"/>
            <a:r>
              <a:rPr lang="pt-PT" dirty="0"/>
              <a:t>diretamente no solo;</a:t>
            </a:r>
          </a:p>
          <a:p>
            <a:pPr fontAlgn="base"/>
            <a:r>
              <a:rPr lang="pt-PT" dirty="0"/>
              <a:t>em soluções via </a:t>
            </a:r>
            <a:r>
              <a:rPr lang="pt-PT" dirty="0" err="1"/>
              <a:t>fertirrega</a:t>
            </a:r>
            <a:r>
              <a:rPr lang="pt-PT" dirty="0"/>
              <a:t>;</a:t>
            </a:r>
          </a:p>
          <a:p>
            <a:pPr fontAlgn="base"/>
            <a:r>
              <a:rPr lang="pt-PT" dirty="0"/>
              <a:t>aplicação na planta via foliar;</a:t>
            </a:r>
          </a:p>
          <a:p>
            <a:pPr marL="0" indent="0" algn="just" fontAlgn="base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56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Espécies onde têm sido aplicados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>
              <a:buFont typeface="Wingdings" panose="05000000000000000000" pitchFamily="2" charset="2"/>
              <a:buChar char="§"/>
            </a:pPr>
            <a:r>
              <a:rPr lang="pt-PT" dirty="0"/>
              <a:t>Fruticultura e Viticultura (algumas culturas: citrinos, </a:t>
            </a:r>
            <a:r>
              <a:rPr lang="pt-PT" dirty="0" err="1"/>
              <a:t>pomóideas</a:t>
            </a:r>
            <a:r>
              <a:rPr lang="pt-PT" dirty="0"/>
              <a:t>, </a:t>
            </a:r>
            <a:r>
              <a:rPr lang="pt-PT" dirty="0" err="1"/>
              <a:t>prunóideas</a:t>
            </a:r>
            <a:r>
              <a:rPr lang="pt-PT" dirty="0"/>
              <a:t>, uvas, etc.)</a:t>
            </a:r>
          </a:p>
          <a:p>
            <a:pPr algn="just" fontAlgn="base">
              <a:buFont typeface="Wingdings" panose="05000000000000000000" pitchFamily="2" charset="2"/>
              <a:buChar char="§"/>
            </a:pPr>
            <a:r>
              <a:rPr lang="pt-PT" dirty="0"/>
              <a:t>Hortícolas (algumas culturas: alface, alho, batata, cenouras, couves, morango, tomate, pimento, entre outras)</a:t>
            </a:r>
          </a:p>
          <a:p>
            <a:pPr algn="just" fontAlgn="base">
              <a:buFont typeface="Wingdings" panose="05000000000000000000" pitchFamily="2" charset="2"/>
              <a:buChar char="§"/>
            </a:pPr>
            <a:r>
              <a:rPr lang="pt-PT" dirty="0"/>
              <a:t>Culturas arvenses(algumas culturas: Arroz, milho, trigo, colza, cevada, </a:t>
            </a:r>
            <a:r>
              <a:rPr lang="pt-PT" dirty="0" err="1"/>
              <a:t>etc</a:t>
            </a:r>
            <a:r>
              <a:rPr lang="pt-PT" dirty="0"/>
              <a:t>)</a:t>
            </a:r>
          </a:p>
          <a:p>
            <a:pPr algn="just" fontAlgn="base">
              <a:buFont typeface="Wingdings" panose="05000000000000000000" pitchFamily="2" charset="2"/>
              <a:buChar char="§"/>
            </a:pPr>
            <a:r>
              <a:rPr lang="pt-PT" dirty="0"/>
              <a:t>Horticultura ornamental (algumas culturas: plantas ornamentais, flores de corte, relvados, </a:t>
            </a:r>
            <a:r>
              <a:rPr lang="pt-PT" dirty="0" err="1"/>
              <a:t>etc</a:t>
            </a:r>
            <a:r>
              <a:rPr lang="pt-PT" dirty="0"/>
              <a:t>)</a:t>
            </a:r>
          </a:p>
          <a:p>
            <a:pPr algn="just" fontAlgn="base">
              <a:buFont typeface="Wingdings" panose="05000000000000000000" pitchFamily="2" charset="2"/>
              <a:buChar char="§"/>
            </a:pPr>
            <a:endParaRPr lang="pt-PT" dirty="0"/>
          </a:p>
          <a:p>
            <a:pPr algn="just" fontAlgn="base">
              <a:buFont typeface="Wingdings" panose="05000000000000000000" pitchFamily="2" charset="2"/>
              <a:buChar char="§"/>
            </a:pPr>
            <a:endParaRPr lang="pt-PT" dirty="0"/>
          </a:p>
          <a:p>
            <a:pPr algn="just" fontAlgn="base">
              <a:buFont typeface="Wingdings" panose="05000000000000000000" pitchFamily="2" charset="2"/>
              <a:buChar char="§"/>
            </a:pPr>
            <a:endParaRPr lang="pt-PT" dirty="0"/>
          </a:p>
          <a:p>
            <a:pPr marL="0" indent="0" algn="just" fontAlgn="base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491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Regulamentação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err="1"/>
              <a:t>Atualmente</a:t>
            </a:r>
            <a:r>
              <a:rPr lang="es-ES" dirty="0"/>
              <a:t> o uso de extracto de algas está a ser </a:t>
            </a:r>
            <a:r>
              <a:rPr lang="es-ES" dirty="0" err="1"/>
              <a:t>regulamentado</a:t>
            </a:r>
            <a:r>
              <a:rPr lang="es-ES" dirty="0"/>
              <a:t> em diversos países da Europa.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err="1"/>
              <a:t>Apesar</a:t>
            </a:r>
            <a:r>
              <a:rPr lang="es-ES" dirty="0"/>
              <a:t> de Patrick Du </a:t>
            </a:r>
            <a:r>
              <a:rPr lang="es-ES" dirty="0" err="1"/>
              <a:t>Jardin</a:t>
            </a:r>
            <a:r>
              <a:rPr lang="es-ES" dirty="0"/>
              <a:t> insistir que </a:t>
            </a:r>
            <a:r>
              <a:rPr lang="es-ES" dirty="0" err="1"/>
              <a:t>não</a:t>
            </a:r>
            <a:r>
              <a:rPr lang="es-ES" dirty="0"/>
              <a:t> </a:t>
            </a:r>
            <a:r>
              <a:rPr lang="es-ES" dirty="0" err="1"/>
              <a:t>há</a:t>
            </a:r>
            <a:r>
              <a:rPr lang="es-ES" dirty="0"/>
              <a:t> riscos </a:t>
            </a:r>
            <a:r>
              <a:rPr lang="es-ES" dirty="0" err="1"/>
              <a:t>associados</a:t>
            </a:r>
            <a:r>
              <a:rPr lang="es-ES" dirty="0"/>
              <a:t> </a:t>
            </a:r>
            <a:r>
              <a:rPr lang="es-ES" dirty="0" err="1"/>
              <a:t>ao</a:t>
            </a:r>
            <a:r>
              <a:rPr lang="es-ES" dirty="0"/>
              <a:t> uso de </a:t>
            </a:r>
            <a:r>
              <a:rPr lang="es-ES" dirty="0" err="1"/>
              <a:t>bioestimulantes</a:t>
            </a:r>
            <a:r>
              <a:rPr lang="es-ES" dirty="0"/>
              <a:t>, este tema </a:t>
            </a:r>
            <a:r>
              <a:rPr lang="es-ES" dirty="0" err="1"/>
              <a:t>não</a:t>
            </a:r>
            <a:r>
              <a:rPr lang="es-ES" dirty="0"/>
              <a:t> </a:t>
            </a:r>
            <a:r>
              <a:rPr lang="es-ES" dirty="0" err="1"/>
              <a:t>gera</a:t>
            </a:r>
            <a:r>
              <a:rPr lang="es-ES" dirty="0"/>
              <a:t> consenso, </a:t>
            </a:r>
            <a:r>
              <a:rPr lang="es-ES" dirty="0" err="1"/>
              <a:t>não</a:t>
            </a:r>
            <a:r>
              <a:rPr lang="es-ES" dirty="0"/>
              <a:t> </a:t>
            </a:r>
            <a:r>
              <a:rPr lang="es-ES" dirty="0" err="1"/>
              <a:t>sendo</a:t>
            </a:r>
            <a:r>
              <a:rPr lang="es-ES" dirty="0"/>
              <a:t> permitido o </a:t>
            </a:r>
            <a:r>
              <a:rPr lang="es-ES" dirty="0" err="1"/>
              <a:t>seu</a:t>
            </a:r>
            <a:r>
              <a:rPr lang="es-ES" dirty="0"/>
              <a:t> uso em Modo de </a:t>
            </a:r>
            <a:r>
              <a:rPr lang="es-ES" dirty="0" err="1"/>
              <a:t>Produção</a:t>
            </a:r>
            <a:r>
              <a:rPr lang="es-ES" dirty="0"/>
              <a:t> Biológico (</a:t>
            </a:r>
            <a:r>
              <a:rPr lang="es-ES" dirty="0" err="1"/>
              <a:t>Bioestimulantes</a:t>
            </a:r>
            <a:r>
              <a:rPr lang="es-ES" dirty="0"/>
              <a:t> de </a:t>
            </a:r>
            <a:r>
              <a:rPr lang="es-ES" dirty="0" err="1"/>
              <a:t>síntese</a:t>
            </a:r>
            <a:r>
              <a:rPr lang="es-ES" dirty="0"/>
              <a:t>).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74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Casos Reais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dirty="0"/>
              <a:t>Um dos produtos que está a ser usado no Brasil é o </a:t>
            </a:r>
            <a:r>
              <a:rPr lang="pt-PT" dirty="0" err="1"/>
              <a:t>YieldON</a:t>
            </a:r>
            <a:r>
              <a:rPr lang="pt-PT" dirty="0"/>
              <a:t>, da multinacional </a:t>
            </a:r>
            <a:r>
              <a:rPr lang="pt-PT" dirty="0" err="1"/>
              <a:t>Valagro</a:t>
            </a:r>
            <a:r>
              <a:rPr lang="pt-PT" dirty="0"/>
              <a:t>. Ele promete aumentar o número de grãos que cada planta fornece e também deixá-los mais pesados e consistentes.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O produto é aplicado nas folhas, num momento específico que depende do tempo de crescimento de cada cultura. Ele mistura extratos como </a:t>
            </a:r>
            <a:r>
              <a:rPr lang="pt-PT" dirty="0" err="1"/>
              <a:t>Fucacea</a:t>
            </a:r>
            <a:r>
              <a:rPr lang="pt-PT" dirty="0"/>
              <a:t>, </a:t>
            </a:r>
            <a:r>
              <a:rPr lang="pt-PT" dirty="0" err="1"/>
              <a:t>Poacea</a:t>
            </a:r>
            <a:r>
              <a:rPr lang="pt-PT" dirty="0"/>
              <a:t> e </a:t>
            </a:r>
            <a:r>
              <a:rPr lang="pt-PT" dirty="0" err="1"/>
              <a:t>Chenopodiaceae</a:t>
            </a:r>
            <a:r>
              <a:rPr lang="pt-PT" dirty="0"/>
              <a:t>, que ajudam a melhorar o transporte e a absorção de açúcares e outros nutrientes, além de aumentar o conteúdo de lípidos nas plantas. No caso da soja, por exemplo, os lípidos são transformados em óleo.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33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Casos Reais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dirty="0"/>
              <a:t>Segundo o gerente de cultura da </a:t>
            </a:r>
            <a:r>
              <a:rPr lang="pt-PT" dirty="0" err="1"/>
              <a:t>Valagro</a:t>
            </a:r>
            <a:r>
              <a:rPr lang="pt-PT" dirty="0"/>
              <a:t>, Murilo Moraes, o </a:t>
            </a:r>
            <a:r>
              <a:rPr lang="pt-PT" dirty="0" err="1"/>
              <a:t>YieldON</a:t>
            </a:r>
            <a:r>
              <a:rPr lang="pt-PT" dirty="0"/>
              <a:t> já apresenta resultados positivos no Brasil. “Só na safra passada (2016) foram 50 mil hectares no Brasil que usaram o fertilizante, divididos em 50 campos demonstrativos que a equipa acompanhou desde o começo. O resultado foi uma produção de 5 sacos a mais de soja por hectare em comparação ao campo sem o produto”.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6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Casos Reais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dirty="0"/>
              <a:t>O </a:t>
            </a:r>
            <a:r>
              <a:rPr lang="pt-PT" dirty="0" err="1"/>
              <a:t>YieldON</a:t>
            </a:r>
            <a:r>
              <a:rPr lang="pt-PT" dirty="0"/>
              <a:t> também está a ser testado em milheirais. Experiências realizadas por instituições de pesquisa como a </a:t>
            </a:r>
            <a:r>
              <a:rPr lang="pt-PT" dirty="0" err="1"/>
              <a:t>Seeds</a:t>
            </a:r>
            <a:r>
              <a:rPr lang="pt-PT" dirty="0"/>
              <a:t> (RS), a Fundação ABC (PR) e a Universidade do Rio Verde (</a:t>
            </a:r>
            <a:r>
              <a:rPr lang="pt-PT" dirty="0" err="1"/>
              <a:t>UniRV</a:t>
            </a:r>
            <a:r>
              <a:rPr lang="pt-PT" dirty="0"/>
              <a:t>, GO), atestaram um aumento de produtividade de 13% a 15% em relação aos padrões normais de cultivo. A </a:t>
            </a:r>
            <a:r>
              <a:rPr lang="pt-PT" dirty="0" err="1"/>
              <a:t>UniRV</a:t>
            </a:r>
            <a:r>
              <a:rPr lang="pt-PT" dirty="0"/>
              <a:t>, por exemplo, obteve 29 sacos a mais de milho por hectare, com um lucro estimado em 500 reais.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78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Artigos interessantes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pt-PT" u="sng" dirty="0"/>
          </a:p>
          <a:p>
            <a:pPr marL="0" indent="0">
              <a:buNone/>
            </a:pPr>
            <a:r>
              <a:rPr lang="pt-PT" dirty="0"/>
              <a:t>ESTUDO DA INFLUÊNCIA DA UTILIZAÇÃO DE BIOESTIMULANTES NATURAIS EM </a:t>
            </a:r>
            <a:r>
              <a:rPr lang="pt-PT" i="1" dirty="0" err="1"/>
              <a:t>Vaccinium</a:t>
            </a:r>
            <a:r>
              <a:rPr lang="pt-PT" i="1" dirty="0"/>
              <a:t> </a:t>
            </a:r>
            <a:r>
              <a:rPr lang="pt-PT" i="1" dirty="0" err="1"/>
              <a:t>corymbosum</a:t>
            </a:r>
            <a:endParaRPr lang="pt-PT" i="1" dirty="0"/>
          </a:p>
          <a:p>
            <a:pPr marL="0" indent="0">
              <a:buNone/>
            </a:pPr>
            <a:endParaRPr lang="pt-PT" i="1" dirty="0"/>
          </a:p>
          <a:p>
            <a:pPr marL="0" indent="0">
              <a:buNone/>
            </a:pPr>
            <a:r>
              <a:rPr lang="pt-PT" dirty="0"/>
              <a:t>http://repositorio.ipvc.pt/bitstream/20.500.11960/1962/1/Barbosa_Maria_1782.pdf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5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/>
              <a:t>A utilização de </a:t>
            </a:r>
            <a:r>
              <a:rPr lang="pt-PT" dirty="0" err="1"/>
              <a:t>bioestimulantes</a:t>
            </a:r>
            <a:r>
              <a:rPr lang="pt-PT" dirty="0"/>
              <a:t> na agricultura em geral, e na horticultura em particular, tem vindo a crescer nos últimos anos devido ao aumento da procura por produtos comerciais à base de substâncias naturais que potenciem a produtividade e qualidade das culturas.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Paralelamente, a indústria tem tido um papel chave na definição e promoção destes produtos, tendo sido criados consórcios como o ‘</a:t>
            </a:r>
            <a:r>
              <a:rPr lang="pt-PT" dirty="0" err="1"/>
              <a:t>European</a:t>
            </a:r>
            <a:r>
              <a:rPr lang="pt-PT" dirty="0"/>
              <a:t> </a:t>
            </a:r>
            <a:r>
              <a:rPr lang="pt-PT" dirty="0" err="1"/>
              <a:t>Biostimulants</a:t>
            </a:r>
            <a:r>
              <a:rPr lang="pt-PT" dirty="0"/>
              <a:t> </a:t>
            </a:r>
            <a:r>
              <a:rPr lang="pt-PT" dirty="0" err="1"/>
              <a:t>Industry</a:t>
            </a:r>
            <a:r>
              <a:rPr lang="pt-PT" dirty="0"/>
              <a:t> </a:t>
            </a:r>
            <a:r>
              <a:rPr lang="pt-PT" dirty="0" err="1"/>
              <a:t>Council</a:t>
            </a:r>
            <a:r>
              <a:rPr lang="pt-PT" dirty="0"/>
              <a:t>’ (EBIC) na Europa e a ‘</a:t>
            </a:r>
            <a:r>
              <a:rPr lang="pt-PT" dirty="0" err="1"/>
              <a:t>Biostimulant</a:t>
            </a:r>
            <a:r>
              <a:rPr lang="pt-PT" dirty="0"/>
              <a:t> </a:t>
            </a:r>
            <a:r>
              <a:rPr lang="pt-PT" dirty="0" err="1"/>
              <a:t>Coalition</a:t>
            </a:r>
            <a:r>
              <a:rPr lang="pt-PT" dirty="0"/>
              <a:t>’ nos EUA (</a:t>
            </a:r>
            <a:r>
              <a:rPr lang="pt-PT" dirty="0" err="1"/>
              <a:t>Du</a:t>
            </a:r>
            <a:r>
              <a:rPr lang="pt-PT" dirty="0"/>
              <a:t> </a:t>
            </a:r>
            <a:r>
              <a:rPr lang="pt-PT" dirty="0" err="1"/>
              <a:t>Jardin</a:t>
            </a:r>
            <a:r>
              <a:rPr lang="pt-PT" dirty="0"/>
              <a:t>, 2015).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66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Artigos interessantes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pt-PT" u="sng" dirty="0"/>
          </a:p>
          <a:p>
            <a:pPr marL="0" indent="0" algn="just">
              <a:buNone/>
            </a:pPr>
            <a:r>
              <a:rPr lang="pt-PT" u="sng" dirty="0"/>
              <a:t>Ação conjunta de </a:t>
            </a:r>
            <a:r>
              <a:rPr lang="pt-PT" u="sng" dirty="0" err="1"/>
              <a:t>citocinina</a:t>
            </a:r>
            <a:r>
              <a:rPr lang="pt-PT" u="sng" dirty="0"/>
              <a:t>, giberelina e auxina em pimentão enxertado e não enxertado sob cultivo protegido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http://www.scielo.br/scielo.php?script=sci_arttext&amp;pid=S0102-05362012000400031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5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/>
              <a:t>Em 2012, o EBIC estimou que o valor de mercado na União Europeia era de 400 a 500 milhões de euros, estando em franco crescimento com acréscimos superiores a 10% ao ano. O EBIC estima ainda que a área de culturas onde se aplicam </a:t>
            </a:r>
            <a:r>
              <a:rPr lang="pt-PT" dirty="0" err="1"/>
              <a:t>bioestimulantes</a:t>
            </a:r>
            <a:r>
              <a:rPr lang="pt-PT" dirty="0"/>
              <a:t> seja superior a três milhões de hectares na União Europeia, com uma média de duas aplicações por ano.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73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O que são?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/>
              <a:t>O conceito de </a:t>
            </a:r>
            <a:r>
              <a:rPr lang="pt-PT" dirty="0" err="1"/>
              <a:t>bioestimulantes</a:t>
            </a:r>
            <a:r>
              <a:rPr lang="pt-PT" dirty="0"/>
              <a:t> foi introduzido pela primeira vez na literatura científica por </a:t>
            </a:r>
            <a:r>
              <a:rPr lang="pt-PT" dirty="0" err="1"/>
              <a:t>Kauffman</a:t>
            </a:r>
            <a:r>
              <a:rPr lang="pt-PT" dirty="0"/>
              <a:t> </a:t>
            </a:r>
            <a:r>
              <a:rPr lang="pt-PT" dirty="0" err="1"/>
              <a:t>et</a:t>
            </a:r>
            <a:r>
              <a:rPr lang="pt-PT" dirty="0"/>
              <a:t> al. (2007) e desde então tem-se vindo a alargar a sua gama de substâncias e, consequentemente, o seu modo de ação.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Contudo, a definição de </a:t>
            </a:r>
            <a:r>
              <a:rPr lang="pt-PT" dirty="0" err="1"/>
              <a:t>bioestimulantes</a:t>
            </a:r>
            <a:r>
              <a:rPr lang="pt-PT" dirty="0"/>
              <a:t> ainda não é totalmente consensual, devido ao elevado número de categorias e à sua diversidade composicional, existindo uma diferenciação entre os dois consórcios mundiais de </a:t>
            </a:r>
            <a:r>
              <a:rPr lang="pt-PT" dirty="0" err="1"/>
              <a:t>bioestimulantes</a:t>
            </a:r>
            <a:r>
              <a:rPr lang="pt-PT" dirty="0"/>
              <a:t>.</a:t>
            </a:r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2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O que são?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/>
              <a:t>De acordo o EBIC, um </a:t>
            </a:r>
            <a:r>
              <a:rPr lang="pt-PT" dirty="0" err="1"/>
              <a:t>bioestimulante</a:t>
            </a:r>
            <a:r>
              <a:rPr lang="pt-PT" dirty="0"/>
              <a:t> é um composto derivado de produtos naturais que contém substâncias bioati­vas e/ou microrganismos cuja função, quando aplicados em pequenas quantidades à planta ou à rizosfera (região onde o solo e as raízes das plantas entram em contato), é estimular processos naturais para promover a eficiência do uso de nutrientes e a tolerância a múltiplos stresses, resultando de um modo geral num aumento do rendimento das culturas e/ou na melhoria da qualidade dos produtos (EBIC, 2013).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72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O que são?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/>
              <a:t>Por arrasto, a designação de </a:t>
            </a:r>
            <a:r>
              <a:rPr lang="pt-PT" dirty="0" err="1"/>
              <a:t>bioestimulantes</a:t>
            </a:r>
            <a:r>
              <a:rPr lang="pt-PT" dirty="0"/>
              <a:t> também é usada para os produtos comerciais que contêm misturas dessas substâncias e/ou </a:t>
            </a:r>
            <a:r>
              <a:rPr lang="pt-PT" dirty="0" err="1"/>
              <a:t>microorganismos</a:t>
            </a:r>
            <a:r>
              <a:rPr lang="pt-PT" dirty="0"/>
              <a:t>.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 algn="just">
              <a:buNone/>
            </a:pPr>
            <a:r>
              <a:rPr lang="pt-PT" dirty="0"/>
              <a:t>Apesar do conceito de </a:t>
            </a:r>
            <a:r>
              <a:rPr lang="pt-PT" dirty="0" err="1"/>
              <a:t>bioestimulante</a:t>
            </a:r>
            <a:r>
              <a:rPr lang="pt-PT" dirty="0"/>
              <a:t> ser bastante genérico, parecendo um descritor para qualquer substância benéfica para a planta, este não deverá ser confundido com um fertilizante nem com um agente de controlo biológico de pragas ou doenças (</a:t>
            </a:r>
            <a:r>
              <a:rPr lang="pt-PT" dirty="0" err="1"/>
              <a:t>Du</a:t>
            </a:r>
            <a:r>
              <a:rPr lang="pt-PT" dirty="0"/>
              <a:t> </a:t>
            </a:r>
            <a:r>
              <a:rPr lang="pt-PT" dirty="0" err="1"/>
              <a:t>Jardin</a:t>
            </a:r>
            <a:r>
              <a:rPr lang="pt-PT" dirty="0"/>
              <a:t>, 2015).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62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Principais efeitos nas plantas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pt-PT" dirty="0"/>
          </a:p>
          <a:p>
            <a:pPr fontAlgn="base"/>
            <a:r>
              <a:rPr lang="pt-PT" dirty="0"/>
              <a:t>Auxiliam no crescimento e  produtividade das culturas agrícolas;</a:t>
            </a:r>
          </a:p>
          <a:p>
            <a:pPr fontAlgn="base"/>
            <a:r>
              <a:rPr lang="pt-PT" dirty="0"/>
              <a:t>As plantas tornam-se mais resistentes aos stresses do meio;</a:t>
            </a:r>
          </a:p>
          <a:p>
            <a:pPr fontAlgn="base"/>
            <a:r>
              <a:rPr lang="pt-PT" dirty="0"/>
              <a:t>Melhoria significativa dos mecanismos de absorção e translocação dos nutrientes nas plantas, aumentando a sua biodisponibilidade.</a:t>
            </a:r>
          </a:p>
          <a:p>
            <a:pPr fontAlgn="base"/>
            <a:r>
              <a:rPr lang="pt-PT" dirty="0"/>
              <a:t>Melhoria da resposta da planta através de uma melhoria estrutural e funcional do solo;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06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Categorias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pt-PT" dirty="0"/>
          </a:p>
          <a:p>
            <a:pPr marL="0" indent="0" algn="just">
              <a:buNone/>
            </a:pPr>
            <a:r>
              <a:rPr lang="pt-PT" b="1" dirty="0"/>
              <a:t>Extratos de algas</a:t>
            </a:r>
            <a:r>
              <a:rPr lang="pt-PT" dirty="0"/>
              <a:t> (essencialmente algas castanhas tais como: </a:t>
            </a:r>
            <a:r>
              <a:rPr lang="pt-PT" dirty="0" err="1"/>
              <a:t>A</a:t>
            </a:r>
            <a:r>
              <a:rPr lang="pt-PT" i="1" dirty="0" err="1"/>
              <a:t>scophyllum</a:t>
            </a:r>
            <a:r>
              <a:rPr lang="pt-PT" i="1" dirty="0"/>
              <a:t> </a:t>
            </a:r>
            <a:r>
              <a:rPr lang="pt-PT" i="1" dirty="0" err="1"/>
              <a:t>nodosum</a:t>
            </a:r>
            <a:r>
              <a:rPr lang="pt-PT" dirty="0" err="1"/>
              <a:t>,</a:t>
            </a:r>
            <a:r>
              <a:rPr lang="pt-PT" i="1" dirty="0" err="1"/>
              <a:t>Fucus</a:t>
            </a:r>
            <a:r>
              <a:rPr lang="pt-PT" i="1" dirty="0"/>
              <a:t> </a:t>
            </a:r>
            <a:r>
              <a:rPr lang="pt-PT" i="1" dirty="0" err="1"/>
              <a:t>spp</a:t>
            </a:r>
            <a:r>
              <a:rPr lang="pt-PT" dirty="0"/>
              <a:t>., </a:t>
            </a:r>
            <a:r>
              <a:rPr lang="pt-PT" i="1" dirty="0"/>
              <a:t>Laminaria </a:t>
            </a:r>
            <a:r>
              <a:rPr lang="pt-PT" i="1" dirty="0" err="1"/>
              <a:t>spp</a:t>
            </a:r>
            <a:r>
              <a:rPr lang="pt-PT" i="1" dirty="0"/>
              <a:t>.</a:t>
            </a:r>
            <a:r>
              <a:rPr lang="pt-PT" dirty="0"/>
              <a:t>, </a:t>
            </a:r>
            <a:r>
              <a:rPr lang="pt-PT" i="1" dirty="0" err="1"/>
              <a:t>Sargassum</a:t>
            </a:r>
            <a:r>
              <a:rPr lang="pt-PT" i="1" dirty="0"/>
              <a:t> </a:t>
            </a:r>
            <a:r>
              <a:rPr lang="pt-PT" i="1" dirty="0" err="1"/>
              <a:t>spp</a:t>
            </a:r>
            <a:r>
              <a:rPr lang="pt-PT" i="1" dirty="0"/>
              <a:t>.</a:t>
            </a:r>
            <a:r>
              <a:rPr lang="pt-PT" dirty="0"/>
              <a:t>, </a:t>
            </a:r>
            <a:r>
              <a:rPr lang="pt-PT" i="1" dirty="0" err="1"/>
              <a:t>Turbinararia</a:t>
            </a:r>
            <a:r>
              <a:rPr lang="pt-PT" i="1" dirty="0"/>
              <a:t> </a:t>
            </a:r>
            <a:r>
              <a:rPr lang="pt-PT" i="1" dirty="0" err="1"/>
              <a:t>spp</a:t>
            </a:r>
            <a:r>
              <a:rPr lang="pt-PT" i="1" dirty="0"/>
              <a:t>.</a:t>
            </a:r>
            <a:r>
              <a:rPr lang="pt-PT" dirty="0"/>
              <a:t>, entre outros)</a:t>
            </a:r>
          </a:p>
          <a:p>
            <a:pPr marL="0" indent="0" algn="just">
              <a:buNone/>
            </a:pPr>
            <a:r>
              <a:rPr lang="pt-PT" dirty="0"/>
              <a:t>Esta categoria de algas atua sobretudo no </a:t>
            </a:r>
            <a:r>
              <a:rPr lang="pt-PT" b="1" dirty="0"/>
              <a:t>aumento de micronutrientes nas raízes</a:t>
            </a:r>
            <a:r>
              <a:rPr lang="pt-PT" dirty="0"/>
              <a:t> e no transportes destes para a parte área da planta. Para além destas funções, atuam também na melhoria da composição dos tecidos vegetais, contribuem para a “</a:t>
            </a:r>
            <a:r>
              <a:rPr lang="pt-PT" dirty="0" err="1"/>
              <a:t>biofortificação</a:t>
            </a:r>
            <a:r>
              <a:rPr lang="pt-PT" dirty="0"/>
              <a:t>” através do aumento do valor nutricional dos tecidos das plantas.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6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DD7E0-F4BC-45F4-9775-1EB1BDE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err="1"/>
              <a:t>Bioestimulantes</a:t>
            </a:r>
            <a:r>
              <a:rPr lang="pt-PT" dirty="0"/>
              <a:t> – Categorias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0FC296F-F559-4382-A77D-D5CFB3F3E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pt-PT" b="1" dirty="0"/>
              <a:t>Ácidos húmicos</a:t>
            </a:r>
          </a:p>
          <a:p>
            <a:pPr marL="0" indent="0" algn="just" fontAlgn="base">
              <a:buNone/>
            </a:pPr>
            <a:r>
              <a:rPr lang="pt-PT" dirty="0"/>
              <a:t>Nesta categoria de </a:t>
            </a:r>
            <a:r>
              <a:rPr lang="pt-PT" dirty="0" err="1"/>
              <a:t>bioestimulantes</a:t>
            </a:r>
            <a:r>
              <a:rPr lang="pt-PT" dirty="0"/>
              <a:t> estão integrados os constituintes naturais da matéria orgânica do solo (</a:t>
            </a:r>
            <a:r>
              <a:rPr lang="pt-PT" b="1" dirty="0"/>
              <a:t>compostos principalmente por carbono orgânico</a:t>
            </a:r>
            <a:r>
              <a:rPr lang="pt-PT" dirty="0"/>
              <a:t>). Resultam de processos de decomposição das plantas, de resíduos de origem animal bem como de origem microbiana para além da atividade metabólica dos </a:t>
            </a:r>
            <a:r>
              <a:rPr lang="pt-PT" dirty="0" err="1"/>
              <a:t>microorganismos</a:t>
            </a:r>
            <a:r>
              <a:rPr lang="pt-PT" dirty="0"/>
              <a:t> do solo. Este tipo de </a:t>
            </a:r>
            <a:r>
              <a:rPr lang="pt-PT" dirty="0" err="1"/>
              <a:t>bioestimulantes</a:t>
            </a:r>
            <a:r>
              <a:rPr lang="pt-PT" dirty="0"/>
              <a:t> atuam sobretudo num incremento do comprimento e biomassa das raízes melhorando o processo de captação de nutrientes pelas mesmas, promovendo por isso uma maior eficiência agronómica.</a:t>
            </a:r>
          </a:p>
          <a:p>
            <a:pPr marL="0" indent="0" algn="just">
              <a:buNone/>
            </a:pPr>
            <a:endParaRPr lang="pt-PT" dirty="0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7DAAB0F-3D8B-4813-BA88-F0CC0C745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Sandra Severino n.º 3598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577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1127</Words>
  <Application>Microsoft Office PowerPoint</Application>
  <PresentationFormat>Ecrã Panorâmico</PresentationFormat>
  <Paragraphs>99</Paragraphs>
  <Slides>20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Tema do Office</vt:lpstr>
      <vt:lpstr>Apresentação do PowerPoint</vt:lpstr>
      <vt:lpstr>Bioestimulantes</vt:lpstr>
      <vt:lpstr>Bioestimulantes</vt:lpstr>
      <vt:lpstr>Bioestimulantes – O que são?</vt:lpstr>
      <vt:lpstr>Bioestimulantes – O que são?</vt:lpstr>
      <vt:lpstr>Bioestimulantes – O que são?</vt:lpstr>
      <vt:lpstr>Bioestimulantes – Principais efeitos nas plantas</vt:lpstr>
      <vt:lpstr>Bioestimulantes – Categorias</vt:lpstr>
      <vt:lpstr>Bioestimulantes – Categorias</vt:lpstr>
      <vt:lpstr>Bioestimulantes – Categorias</vt:lpstr>
      <vt:lpstr>Bioestimulantes – Categorias</vt:lpstr>
      <vt:lpstr>Bioestimulantes – Categorias</vt:lpstr>
      <vt:lpstr>Bioestimulantes – Modos de aplicação</vt:lpstr>
      <vt:lpstr>Bioestimulantes – Espécies onde têm sido aplicados</vt:lpstr>
      <vt:lpstr>Bioestimulantes – Regulamentação</vt:lpstr>
      <vt:lpstr>Bioestimulantes – Casos Reais</vt:lpstr>
      <vt:lpstr>Bioestimulantes – Casos Reais</vt:lpstr>
      <vt:lpstr>Bioestimulantes – Casos Reais</vt:lpstr>
      <vt:lpstr>Bioestimulantes – Artigos interessantes</vt:lpstr>
      <vt:lpstr>Bioestimulantes – Artigos interessantes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Sandra Marisa Correia Mesquita de Campos Cappelle Severino</dc:creator>
  <cp:lastModifiedBy>Vitor Figueiredo</cp:lastModifiedBy>
  <cp:revision>10</cp:revision>
  <dcterms:created xsi:type="dcterms:W3CDTF">2019-03-20T10:27:06Z</dcterms:created>
  <dcterms:modified xsi:type="dcterms:W3CDTF">2019-03-21T15:58:54Z</dcterms:modified>
</cp:coreProperties>
</file>