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2"/>
  </p:notesMasterIdLst>
  <p:handoutMasterIdLst>
    <p:handoutMasterId r:id="rId23"/>
  </p:handoutMasterIdLst>
  <p:sldIdLst>
    <p:sldId id="257" r:id="rId2"/>
    <p:sldId id="258" r:id="rId3"/>
    <p:sldId id="259" r:id="rId4"/>
    <p:sldId id="260" r:id="rId5"/>
    <p:sldId id="261" r:id="rId6"/>
    <p:sldId id="262" r:id="rId7"/>
    <p:sldId id="266" r:id="rId8"/>
    <p:sldId id="267" r:id="rId9"/>
    <p:sldId id="268" r:id="rId10"/>
    <p:sldId id="269" r:id="rId11"/>
    <p:sldId id="270" r:id="rId12"/>
    <p:sldId id="271" r:id="rId13"/>
    <p:sldId id="272" r:id="rId14"/>
    <p:sldId id="273" r:id="rId15"/>
    <p:sldId id="265" r:id="rId16"/>
    <p:sldId id="274" r:id="rId17"/>
    <p:sldId id="275" r:id="rId18"/>
    <p:sldId id="276" r:id="rId19"/>
    <p:sldId id="264" r:id="rId20"/>
    <p:sldId id="263" r:id="rId21"/>
  </p:sldIdLst>
  <p:sldSz cx="12192000" cy="6858000"/>
  <p:notesSz cx="6858000" cy="9144000"/>
  <p:defaultTextStyle>
    <a:defPPr>
      <a:defRPr lang="pt-P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Cabeçalho 1">
            <a:extLst>
              <a:ext uri="{FF2B5EF4-FFF2-40B4-BE49-F238E27FC236}">
                <a16:creationId xmlns:a16="http://schemas.microsoft.com/office/drawing/2014/main" id="{28451B8C-D055-4FC9-926E-B27D469AA299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3" name="Marcador de Posição da Data 2">
            <a:extLst>
              <a:ext uri="{FF2B5EF4-FFF2-40B4-BE49-F238E27FC236}">
                <a16:creationId xmlns:a16="http://schemas.microsoft.com/office/drawing/2014/main" id="{47276360-E662-47A3-A734-A35444F0A1CF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07B31A-5431-4823-B87C-D7583BBAB01D}" type="datetimeFigureOut">
              <a:rPr lang="pt-PT" smtClean="0"/>
              <a:t>21/03/2019</a:t>
            </a:fld>
            <a:endParaRPr lang="pt-PT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24018CA-16B6-4421-8F98-EEB4FC8C7FBF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5" name="Marcador de Posição do Número do Diapositivo 4">
            <a:extLst>
              <a:ext uri="{FF2B5EF4-FFF2-40B4-BE49-F238E27FC236}">
                <a16:creationId xmlns:a16="http://schemas.microsoft.com/office/drawing/2014/main" id="{7D66EE72-D4AE-4F28-9B54-563116D196D1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313A44A-A592-4FC6-9DF8-DD0BEC38A56D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439209286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582837-31AD-4F8F-A2C6-3FED8807F0EA}" type="datetimeFigureOut">
              <a:rPr lang="pt-PT" smtClean="0"/>
              <a:t>21/03/2019</a:t>
            </a:fld>
            <a:endParaRPr lang="pt-PT"/>
          </a:p>
        </p:txBody>
      </p:sp>
      <p:sp>
        <p:nvSpPr>
          <p:cNvPr id="4" name="Marcador de Posição da Imagem do Diapositivo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PT"/>
          </a:p>
        </p:txBody>
      </p:sp>
      <p:sp>
        <p:nvSpPr>
          <p:cNvPr id="5" name="Marcador de Posição de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B1455BE-43C3-47FC-983C-CE8A09906D1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380927950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E83C71C-D2E1-43E1-84E8-4DB4CA27172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PT"/>
              <a:t>Clique para editar o estilo de título do Modelo Global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B5A3E108-748D-45F9-9E68-2032F3F71AF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PT"/>
              <a:t>Clique para editar o estilo de subtítulo do Modelo Global</a:t>
            </a:r>
          </a:p>
        </p:txBody>
      </p:sp>
      <p:sp>
        <p:nvSpPr>
          <p:cNvPr id="4" name="Marcador de Posição da Data 3">
            <a:extLst>
              <a:ext uri="{FF2B5EF4-FFF2-40B4-BE49-F238E27FC236}">
                <a16:creationId xmlns:a16="http://schemas.microsoft.com/office/drawing/2014/main" id="{316760CB-893C-4DCB-BBEE-5901725727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3A9ED-E7A2-4C56-8D94-4B6C3BAB2B1F}" type="datetime1">
              <a:rPr lang="pt-PT" smtClean="0"/>
              <a:t>21/03/2019</a:t>
            </a:fld>
            <a:endParaRPr lang="pt-PT"/>
          </a:p>
        </p:txBody>
      </p:sp>
      <p:sp>
        <p:nvSpPr>
          <p:cNvPr id="5" name="Marcador de Posição do Rodapé 4">
            <a:extLst>
              <a:ext uri="{FF2B5EF4-FFF2-40B4-BE49-F238E27FC236}">
                <a16:creationId xmlns:a16="http://schemas.microsoft.com/office/drawing/2014/main" id="{937BC410-13CB-4194-A6B9-D6D47E437F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6" name="Marcador de Posição do Número do Diapositivo 5">
            <a:extLst>
              <a:ext uri="{FF2B5EF4-FFF2-40B4-BE49-F238E27FC236}">
                <a16:creationId xmlns:a16="http://schemas.microsoft.com/office/drawing/2014/main" id="{B4A972EB-6F31-496C-A039-CD79CD9A96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9023905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E3BB14F-2D58-428A-BA5D-EF6CBBB05B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 de título do Modelo Global</a:t>
            </a:r>
          </a:p>
        </p:txBody>
      </p:sp>
      <p:sp>
        <p:nvSpPr>
          <p:cNvPr id="3" name="Marcador de Posição de Texto Vertical 2">
            <a:extLst>
              <a:ext uri="{FF2B5EF4-FFF2-40B4-BE49-F238E27FC236}">
                <a16:creationId xmlns:a16="http://schemas.microsoft.com/office/drawing/2014/main" id="{EB9DBDB9-8FC5-4EA7-9CDE-DCD074552EA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a Data 3">
            <a:extLst>
              <a:ext uri="{FF2B5EF4-FFF2-40B4-BE49-F238E27FC236}">
                <a16:creationId xmlns:a16="http://schemas.microsoft.com/office/drawing/2014/main" id="{986E944E-85E5-47D0-84FC-FC38593F22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4B556E-CCF7-450A-A675-F1384D08A3A2}" type="datetime1">
              <a:rPr lang="pt-PT" smtClean="0"/>
              <a:t>21/03/2019</a:t>
            </a:fld>
            <a:endParaRPr lang="pt-PT"/>
          </a:p>
        </p:txBody>
      </p:sp>
      <p:sp>
        <p:nvSpPr>
          <p:cNvPr id="5" name="Marcador de Posição do Rodapé 4">
            <a:extLst>
              <a:ext uri="{FF2B5EF4-FFF2-40B4-BE49-F238E27FC236}">
                <a16:creationId xmlns:a16="http://schemas.microsoft.com/office/drawing/2014/main" id="{0D2AAAEC-DFD7-4CDF-B8D4-F32583556F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6" name="Marcador de Posição do Número do Diapositivo 5">
            <a:extLst>
              <a:ext uri="{FF2B5EF4-FFF2-40B4-BE49-F238E27FC236}">
                <a16:creationId xmlns:a16="http://schemas.microsoft.com/office/drawing/2014/main" id="{7629BE88-D35E-44D1-B7DC-35388EFC54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9986007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1AABFB2A-4FB5-4CFA-89C5-3D992B3D429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PT"/>
              <a:t>Clique para editar o estilo de título do Modelo Global</a:t>
            </a:r>
          </a:p>
        </p:txBody>
      </p:sp>
      <p:sp>
        <p:nvSpPr>
          <p:cNvPr id="3" name="Marcador de Posição de Texto Vertical 2">
            <a:extLst>
              <a:ext uri="{FF2B5EF4-FFF2-40B4-BE49-F238E27FC236}">
                <a16:creationId xmlns:a16="http://schemas.microsoft.com/office/drawing/2014/main" id="{AC0B4FB2-F489-4E22-8F11-241D4EAD70D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a Data 3">
            <a:extLst>
              <a:ext uri="{FF2B5EF4-FFF2-40B4-BE49-F238E27FC236}">
                <a16:creationId xmlns:a16="http://schemas.microsoft.com/office/drawing/2014/main" id="{AC1B2FE9-03B0-46F2-A5EC-A7BF9272A7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5A9DF-B1C8-4B49-8D70-479DAAE5456B}" type="datetime1">
              <a:rPr lang="pt-PT" smtClean="0"/>
              <a:t>21/03/2019</a:t>
            </a:fld>
            <a:endParaRPr lang="pt-PT"/>
          </a:p>
        </p:txBody>
      </p:sp>
      <p:sp>
        <p:nvSpPr>
          <p:cNvPr id="5" name="Marcador de Posição do Rodapé 4">
            <a:extLst>
              <a:ext uri="{FF2B5EF4-FFF2-40B4-BE49-F238E27FC236}">
                <a16:creationId xmlns:a16="http://schemas.microsoft.com/office/drawing/2014/main" id="{9CCACCC0-B37B-4016-8235-B471DF8C43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6" name="Marcador de Posição do Número do Diapositivo 5">
            <a:extLst>
              <a:ext uri="{FF2B5EF4-FFF2-40B4-BE49-F238E27FC236}">
                <a16:creationId xmlns:a16="http://schemas.microsoft.com/office/drawing/2014/main" id="{C64186E2-1F58-4704-A063-B078976ECC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2875564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162A82E-86E7-43E3-A67E-DE6538078D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 de título do Modelo Global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C991B84-7043-40D8-9282-01EE4053DD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a Data 3">
            <a:extLst>
              <a:ext uri="{FF2B5EF4-FFF2-40B4-BE49-F238E27FC236}">
                <a16:creationId xmlns:a16="http://schemas.microsoft.com/office/drawing/2014/main" id="{2556A654-67DE-414C-B192-D8EBC8C80B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2BEF9-AC02-4326-9734-7A529D6C2D56}" type="datetime1">
              <a:rPr lang="pt-PT" smtClean="0"/>
              <a:t>21/03/2019</a:t>
            </a:fld>
            <a:endParaRPr lang="pt-PT"/>
          </a:p>
        </p:txBody>
      </p:sp>
      <p:sp>
        <p:nvSpPr>
          <p:cNvPr id="5" name="Marcador de Posição do Rodapé 4">
            <a:extLst>
              <a:ext uri="{FF2B5EF4-FFF2-40B4-BE49-F238E27FC236}">
                <a16:creationId xmlns:a16="http://schemas.microsoft.com/office/drawing/2014/main" id="{0FBDEC34-5F89-4BFB-9D45-58374369DF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6" name="Marcador de Posição do Número do Diapositivo 5">
            <a:extLst>
              <a:ext uri="{FF2B5EF4-FFF2-40B4-BE49-F238E27FC236}">
                <a16:creationId xmlns:a16="http://schemas.microsoft.com/office/drawing/2014/main" id="{AFE4115E-FE18-4863-A076-94FFB7B5C8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3056956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7371DD3-87FD-4BE6-B964-771BF26606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PT"/>
              <a:t>Clique para editar o estilo de título do Modelo Global</a:t>
            </a:r>
          </a:p>
        </p:txBody>
      </p:sp>
      <p:sp>
        <p:nvSpPr>
          <p:cNvPr id="3" name="Marcador de Posição do Texto 2">
            <a:extLst>
              <a:ext uri="{FF2B5EF4-FFF2-40B4-BE49-F238E27FC236}">
                <a16:creationId xmlns:a16="http://schemas.microsoft.com/office/drawing/2014/main" id="{970771F3-A451-4B6C-A5F4-065EBCD60F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/>
              <a:t>Clique para editar os estilos do texto de Modelo Global</a:t>
            </a:r>
          </a:p>
        </p:txBody>
      </p:sp>
      <p:sp>
        <p:nvSpPr>
          <p:cNvPr id="4" name="Marcador de Posição da Data 3">
            <a:extLst>
              <a:ext uri="{FF2B5EF4-FFF2-40B4-BE49-F238E27FC236}">
                <a16:creationId xmlns:a16="http://schemas.microsoft.com/office/drawing/2014/main" id="{515DEAAE-2F77-41C5-800B-4B9594F3B1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B06C05-BF5D-4F37-ACD0-15458CF31350}" type="datetime1">
              <a:rPr lang="pt-PT" smtClean="0"/>
              <a:t>21/03/2019</a:t>
            </a:fld>
            <a:endParaRPr lang="pt-PT"/>
          </a:p>
        </p:txBody>
      </p:sp>
      <p:sp>
        <p:nvSpPr>
          <p:cNvPr id="5" name="Marcador de Posição do Rodapé 4">
            <a:extLst>
              <a:ext uri="{FF2B5EF4-FFF2-40B4-BE49-F238E27FC236}">
                <a16:creationId xmlns:a16="http://schemas.microsoft.com/office/drawing/2014/main" id="{CD93FD06-B823-4FDE-9A74-1555568F09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6" name="Marcador de Posição do Número do Diapositivo 5">
            <a:extLst>
              <a:ext uri="{FF2B5EF4-FFF2-40B4-BE49-F238E27FC236}">
                <a16:creationId xmlns:a16="http://schemas.microsoft.com/office/drawing/2014/main" id="{402D5B05-C893-42D4-B46A-78C0E6AEB4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7695234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FAAD555-8E03-47D7-A3CD-97F4861C20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 de título do Modelo Global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B6AE028F-6159-44E8-94DA-3F619BCCA32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e Conteúdo 3">
            <a:extLst>
              <a:ext uri="{FF2B5EF4-FFF2-40B4-BE49-F238E27FC236}">
                <a16:creationId xmlns:a16="http://schemas.microsoft.com/office/drawing/2014/main" id="{131BD620-A5B6-4E5A-B995-B01DEB870D8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5" name="Marcador de Posição da Data 4">
            <a:extLst>
              <a:ext uri="{FF2B5EF4-FFF2-40B4-BE49-F238E27FC236}">
                <a16:creationId xmlns:a16="http://schemas.microsoft.com/office/drawing/2014/main" id="{B5A14D95-159E-4DE4-98DD-3CBB2777BC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E3BFA8-035D-4BA8-A807-C1F72676072A}" type="datetime1">
              <a:rPr lang="pt-PT" smtClean="0"/>
              <a:t>21/03/2019</a:t>
            </a:fld>
            <a:endParaRPr lang="pt-PT"/>
          </a:p>
        </p:txBody>
      </p:sp>
      <p:sp>
        <p:nvSpPr>
          <p:cNvPr id="6" name="Marcador de Posição do Rodapé 5">
            <a:extLst>
              <a:ext uri="{FF2B5EF4-FFF2-40B4-BE49-F238E27FC236}">
                <a16:creationId xmlns:a16="http://schemas.microsoft.com/office/drawing/2014/main" id="{B55FEBFF-DEBC-4306-8CC7-E1FFC83D2C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7" name="Marcador de Posição do Número do Diapositivo 6">
            <a:extLst>
              <a:ext uri="{FF2B5EF4-FFF2-40B4-BE49-F238E27FC236}">
                <a16:creationId xmlns:a16="http://schemas.microsoft.com/office/drawing/2014/main" id="{98125E7E-6EB3-489F-BEF3-4FCA32F924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130285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F71DE65-9D11-4AAD-B556-4A4317E7CD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PT"/>
              <a:t>Clique para editar o estilo de título do Modelo Global</a:t>
            </a:r>
          </a:p>
        </p:txBody>
      </p:sp>
      <p:sp>
        <p:nvSpPr>
          <p:cNvPr id="3" name="Marcador de Posição do Texto 2">
            <a:extLst>
              <a:ext uri="{FF2B5EF4-FFF2-40B4-BE49-F238E27FC236}">
                <a16:creationId xmlns:a16="http://schemas.microsoft.com/office/drawing/2014/main" id="{C4B72856-77F5-4CC1-ACBE-8C19FCCEEC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/>
              <a:t>Clique para editar os estilos do texto de Modelo Global</a:t>
            </a:r>
          </a:p>
        </p:txBody>
      </p:sp>
      <p:sp>
        <p:nvSpPr>
          <p:cNvPr id="4" name="Marcador de Posição de Conteúdo 3">
            <a:extLst>
              <a:ext uri="{FF2B5EF4-FFF2-40B4-BE49-F238E27FC236}">
                <a16:creationId xmlns:a16="http://schemas.microsoft.com/office/drawing/2014/main" id="{D51E1A0A-DDDF-4653-BE40-4AA9F83C1F8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5" name="Marcador de Posição do Texto 4">
            <a:extLst>
              <a:ext uri="{FF2B5EF4-FFF2-40B4-BE49-F238E27FC236}">
                <a16:creationId xmlns:a16="http://schemas.microsoft.com/office/drawing/2014/main" id="{573A512E-5D58-4342-B306-B3873705545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/>
              <a:t>Clique para editar os estilos do texto de Modelo Global</a:t>
            </a:r>
          </a:p>
        </p:txBody>
      </p:sp>
      <p:sp>
        <p:nvSpPr>
          <p:cNvPr id="6" name="Marcador de Posição de Conteúdo 5">
            <a:extLst>
              <a:ext uri="{FF2B5EF4-FFF2-40B4-BE49-F238E27FC236}">
                <a16:creationId xmlns:a16="http://schemas.microsoft.com/office/drawing/2014/main" id="{5858A891-989B-4E52-82A3-BF97FF6517E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7" name="Marcador de Posição da Data 6">
            <a:extLst>
              <a:ext uri="{FF2B5EF4-FFF2-40B4-BE49-F238E27FC236}">
                <a16:creationId xmlns:a16="http://schemas.microsoft.com/office/drawing/2014/main" id="{14F0685C-1704-4E2E-8973-20D2726418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B0E83-154E-42BB-AAD7-2D7E3676AAD5}" type="datetime1">
              <a:rPr lang="pt-PT" smtClean="0"/>
              <a:t>21/03/2019</a:t>
            </a:fld>
            <a:endParaRPr lang="pt-PT"/>
          </a:p>
        </p:txBody>
      </p:sp>
      <p:sp>
        <p:nvSpPr>
          <p:cNvPr id="8" name="Marcador de Posição do Rodapé 7">
            <a:extLst>
              <a:ext uri="{FF2B5EF4-FFF2-40B4-BE49-F238E27FC236}">
                <a16:creationId xmlns:a16="http://schemas.microsoft.com/office/drawing/2014/main" id="{AD23B63D-E25B-4D8C-9650-BCCC1152E6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9" name="Marcador de Posição do Número do Diapositivo 8">
            <a:extLst>
              <a:ext uri="{FF2B5EF4-FFF2-40B4-BE49-F238E27FC236}">
                <a16:creationId xmlns:a16="http://schemas.microsoft.com/office/drawing/2014/main" id="{7AEB9F49-C55F-4DE0-B12D-FD39080C96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7443355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876D6CA-2798-4ADF-97B3-A8EF497530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 de título do Modelo Global</a:t>
            </a:r>
          </a:p>
        </p:txBody>
      </p:sp>
      <p:sp>
        <p:nvSpPr>
          <p:cNvPr id="3" name="Marcador de Posição da Data 2">
            <a:extLst>
              <a:ext uri="{FF2B5EF4-FFF2-40B4-BE49-F238E27FC236}">
                <a16:creationId xmlns:a16="http://schemas.microsoft.com/office/drawing/2014/main" id="{5836EEAD-63E1-4BF9-B595-EAA4FF97B1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68531-F0C8-4F78-8BFA-F2300D580F9D}" type="datetime1">
              <a:rPr lang="pt-PT" smtClean="0"/>
              <a:t>21/03/2019</a:t>
            </a:fld>
            <a:endParaRPr lang="pt-PT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73870352-3823-4242-B11D-7A2E6186D2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5" name="Marcador de Posição do Número do Diapositivo 4">
            <a:extLst>
              <a:ext uri="{FF2B5EF4-FFF2-40B4-BE49-F238E27FC236}">
                <a16:creationId xmlns:a16="http://schemas.microsoft.com/office/drawing/2014/main" id="{2EA96FF4-C6CB-43D2-A05D-26317B1E4E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004834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Data 1">
            <a:extLst>
              <a:ext uri="{FF2B5EF4-FFF2-40B4-BE49-F238E27FC236}">
                <a16:creationId xmlns:a16="http://schemas.microsoft.com/office/drawing/2014/main" id="{2E7A74AB-98C4-4960-A52A-953F2170F9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458448-4EE8-4415-A33E-F44E6282DBA2}" type="datetime1">
              <a:rPr lang="pt-PT" smtClean="0"/>
              <a:t>21/03/2019</a:t>
            </a:fld>
            <a:endParaRPr lang="pt-PT"/>
          </a:p>
        </p:txBody>
      </p:sp>
      <p:sp>
        <p:nvSpPr>
          <p:cNvPr id="3" name="Marcador de Posição do Rodapé 2">
            <a:extLst>
              <a:ext uri="{FF2B5EF4-FFF2-40B4-BE49-F238E27FC236}">
                <a16:creationId xmlns:a16="http://schemas.microsoft.com/office/drawing/2014/main" id="{559737F0-7043-4738-B93A-E2036BCB9F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4" name="Marcador de Posição do Número do Diapositivo 3">
            <a:extLst>
              <a:ext uri="{FF2B5EF4-FFF2-40B4-BE49-F238E27FC236}">
                <a16:creationId xmlns:a16="http://schemas.microsoft.com/office/drawing/2014/main" id="{09830C7D-697D-48B4-8582-43B44E6E61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4126589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F097E31-DDDA-4DC8-97AF-39749E921B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/>
              <a:t>Clique para editar o estilo de título do Modelo Global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CEB9C831-5C4D-4603-A701-66132A8EB91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o Texto 3">
            <a:extLst>
              <a:ext uri="{FF2B5EF4-FFF2-40B4-BE49-F238E27FC236}">
                <a16:creationId xmlns:a16="http://schemas.microsoft.com/office/drawing/2014/main" id="{69458477-6B48-4736-AD99-ED404FC7ED9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/>
              <a:t>Clique para editar os estilos do texto de Modelo Global</a:t>
            </a:r>
          </a:p>
        </p:txBody>
      </p:sp>
      <p:sp>
        <p:nvSpPr>
          <p:cNvPr id="5" name="Marcador de Posição da Data 4">
            <a:extLst>
              <a:ext uri="{FF2B5EF4-FFF2-40B4-BE49-F238E27FC236}">
                <a16:creationId xmlns:a16="http://schemas.microsoft.com/office/drawing/2014/main" id="{5A847D91-D76E-489E-82A1-732E4E29F3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9CB2-983F-46DC-8212-C9395FDB0940}" type="datetime1">
              <a:rPr lang="pt-PT" smtClean="0"/>
              <a:t>21/03/2019</a:t>
            </a:fld>
            <a:endParaRPr lang="pt-PT"/>
          </a:p>
        </p:txBody>
      </p:sp>
      <p:sp>
        <p:nvSpPr>
          <p:cNvPr id="6" name="Marcador de Posição do Rodapé 5">
            <a:extLst>
              <a:ext uri="{FF2B5EF4-FFF2-40B4-BE49-F238E27FC236}">
                <a16:creationId xmlns:a16="http://schemas.microsoft.com/office/drawing/2014/main" id="{BC2C5A29-EA52-4999-8F41-F7DC46E88B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7" name="Marcador de Posição do Número do Diapositivo 6">
            <a:extLst>
              <a:ext uri="{FF2B5EF4-FFF2-40B4-BE49-F238E27FC236}">
                <a16:creationId xmlns:a16="http://schemas.microsoft.com/office/drawing/2014/main" id="{65D9E22A-6E82-4C13-A6CF-C4FB42677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3705955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5AEF6BC-B500-4873-9301-2570F19680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/>
              <a:t>Clique para editar o estilo de título do Modelo Global</a:t>
            </a:r>
          </a:p>
        </p:txBody>
      </p:sp>
      <p:sp>
        <p:nvSpPr>
          <p:cNvPr id="3" name="Marcador de Posição da Imagem 2">
            <a:extLst>
              <a:ext uri="{FF2B5EF4-FFF2-40B4-BE49-F238E27FC236}">
                <a16:creationId xmlns:a16="http://schemas.microsoft.com/office/drawing/2014/main" id="{1425B929-7F6E-48F9-8FA8-170C6081B3D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PT"/>
          </a:p>
        </p:txBody>
      </p:sp>
      <p:sp>
        <p:nvSpPr>
          <p:cNvPr id="4" name="Marcador de Posição do Texto 3">
            <a:extLst>
              <a:ext uri="{FF2B5EF4-FFF2-40B4-BE49-F238E27FC236}">
                <a16:creationId xmlns:a16="http://schemas.microsoft.com/office/drawing/2014/main" id="{38C64FAE-1833-4A1D-B23A-9059B7350A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/>
              <a:t>Clique para editar os estilos do texto de Modelo Global</a:t>
            </a:r>
          </a:p>
        </p:txBody>
      </p:sp>
      <p:sp>
        <p:nvSpPr>
          <p:cNvPr id="5" name="Marcador de Posição da Data 4">
            <a:extLst>
              <a:ext uri="{FF2B5EF4-FFF2-40B4-BE49-F238E27FC236}">
                <a16:creationId xmlns:a16="http://schemas.microsoft.com/office/drawing/2014/main" id="{82C5813A-8B0F-414F-ACCD-E68ABD106F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FAC9A-6CBE-4100-8EA1-6401B30EDB0B}" type="datetime1">
              <a:rPr lang="pt-PT" smtClean="0"/>
              <a:t>21/03/2019</a:t>
            </a:fld>
            <a:endParaRPr lang="pt-PT"/>
          </a:p>
        </p:txBody>
      </p:sp>
      <p:sp>
        <p:nvSpPr>
          <p:cNvPr id="6" name="Marcador de Posição do Rodapé 5">
            <a:extLst>
              <a:ext uri="{FF2B5EF4-FFF2-40B4-BE49-F238E27FC236}">
                <a16:creationId xmlns:a16="http://schemas.microsoft.com/office/drawing/2014/main" id="{814EBBD0-9902-4B13-8BC3-908920CF3A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7" name="Marcador de Posição do Número do Diapositivo 6">
            <a:extLst>
              <a:ext uri="{FF2B5EF4-FFF2-40B4-BE49-F238E27FC236}">
                <a16:creationId xmlns:a16="http://schemas.microsoft.com/office/drawing/2014/main" id="{45792C8D-AE64-4573-AF40-F80B8AD73D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132456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55000"/>
            <a:lum/>
          </a:blip>
          <a:srcRect/>
          <a:stretch>
            <a:fillRect l="-2000" r="-2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Título 1">
            <a:extLst>
              <a:ext uri="{FF2B5EF4-FFF2-40B4-BE49-F238E27FC236}">
                <a16:creationId xmlns:a16="http://schemas.microsoft.com/office/drawing/2014/main" id="{25E60695-47D6-4DCE-BC0D-2A37D5FDBC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PT"/>
              <a:t>Clique para editar o estilo de título do Modelo Global</a:t>
            </a:r>
          </a:p>
        </p:txBody>
      </p:sp>
      <p:sp>
        <p:nvSpPr>
          <p:cNvPr id="3" name="Marcador de Posição do Texto 2">
            <a:extLst>
              <a:ext uri="{FF2B5EF4-FFF2-40B4-BE49-F238E27FC236}">
                <a16:creationId xmlns:a16="http://schemas.microsoft.com/office/drawing/2014/main" id="{CFB5F75D-2014-4649-873A-3C613B8879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a Data 3">
            <a:extLst>
              <a:ext uri="{FF2B5EF4-FFF2-40B4-BE49-F238E27FC236}">
                <a16:creationId xmlns:a16="http://schemas.microsoft.com/office/drawing/2014/main" id="{193E8941-FD6B-4E55-9475-4ED56A522BA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040479-DDA9-4C07-B166-6650AA2350EE}" type="datetime1">
              <a:rPr lang="pt-PT" smtClean="0"/>
              <a:t>21/03/2019</a:t>
            </a:fld>
            <a:endParaRPr lang="pt-PT"/>
          </a:p>
        </p:txBody>
      </p:sp>
      <p:sp>
        <p:nvSpPr>
          <p:cNvPr id="5" name="Marcador de Posição do Rodapé 4">
            <a:extLst>
              <a:ext uri="{FF2B5EF4-FFF2-40B4-BE49-F238E27FC236}">
                <a16:creationId xmlns:a16="http://schemas.microsoft.com/office/drawing/2014/main" id="{514A0B1F-51B6-45E0-93F1-BAB8541A0D0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sv-SE"/>
              <a:t>Sandra Severino n.º 3598</a:t>
            </a:r>
            <a:endParaRPr lang="pt-PT"/>
          </a:p>
        </p:txBody>
      </p:sp>
      <p:sp>
        <p:nvSpPr>
          <p:cNvPr id="6" name="Marcador de Posição do Número do Diapositivo 5">
            <a:extLst>
              <a:ext uri="{FF2B5EF4-FFF2-40B4-BE49-F238E27FC236}">
                <a16:creationId xmlns:a16="http://schemas.microsoft.com/office/drawing/2014/main" id="{D8D09CE1-5FE7-4298-80B2-33947589BE9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15D8EF-5F8F-452D-A857-E0ED969A2DF7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926690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P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Rodapé 1">
            <a:extLst>
              <a:ext uri="{FF2B5EF4-FFF2-40B4-BE49-F238E27FC236}">
                <a16:creationId xmlns:a16="http://schemas.microsoft.com/office/drawing/2014/main" id="{F4453EB8-BA61-4D82-8E8C-139D474D97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  <p:sp>
        <p:nvSpPr>
          <p:cNvPr id="3" name="CaixaDeTexto 2">
            <a:extLst>
              <a:ext uri="{FF2B5EF4-FFF2-40B4-BE49-F238E27FC236}">
                <a16:creationId xmlns:a16="http://schemas.microsoft.com/office/drawing/2014/main" id="{88E6954D-F649-4A09-85AC-60B8365C9962}"/>
              </a:ext>
            </a:extLst>
          </p:cNvPr>
          <p:cNvSpPr txBox="1"/>
          <p:nvPr/>
        </p:nvSpPr>
        <p:spPr>
          <a:xfrm>
            <a:off x="1306585" y="4575879"/>
            <a:ext cx="957883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PT" sz="2400" b="1"/>
              <a:t>Disciplina: Nutrição Vegetal</a:t>
            </a:r>
          </a:p>
          <a:p>
            <a:pPr algn="ctr"/>
            <a:endParaRPr lang="pt-PT" sz="2400" b="1"/>
          </a:p>
          <a:p>
            <a:pPr algn="ctr"/>
            <a:r>
              <a:rPr lang="pt-PT" sz="2400" b="1"/>
              <a:t>Curso: Ctesp Agricultura Biológica</a:t>
            </a:r>
            <a:endParaRPr lang="pt-PT" sz="2400" b="1" dirty="0"/>
          </a:p>
        </p:txBody>
      </p:sp>
      <p:sp>
        <p:nvSpPr>
          <p:cNvPr id="5" name="CaixaDeTexto 4">
            <a:extLst>
              <a:ext uri="{FF2B5EF4-FFF2-40B4-BE49-F238E27FC236}">
                <a16:creationId xmlns:a16="http://schemas.microsoft.com/office/drawing/2014/main" id="{C399A87B-6352-41F7-9CF7-12A58847CF2E}"/>
              </a:ext>
            </a:extLst>
          </p:cNvPr>
          <p:cNvSpPr txBox="1"/>
          <p:nvPr/>
        </p:nvSpPr>
        <p:spPr>
          <a:xfrm>
            <a:off x="1828800" y="928688"/>
            <a:ext cx="97155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8800" dirty="0"/>
              <a:t>BIOESTIMULANTES</a:t>
            </a:r>
          </a:p>
        </p:txBody>
      </p:sp>
    </p:spTree>
    <p:extLst>
      <p:ext uri="{BB962C8B-B14F-4D97-AF65-F5344CB8AC3E}">
        <p14:creationId xmlns:p14="http://schemas.microsoft.com/office/powerpoint/2010/main" val="100377633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Categorias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fontAlgn="base">
              <a:buNone/>
            </a:pPr>
            <a:r>
              <a:rPr lang="pt-PT" b="1" dirty="0"/>
              <a:t>Hidrolisados de proteínas</a:t>
            </a:r>
            <a:endParaRPr lang="pt-PT" dirty="0"/>
          </a:p>
          <a:p>
            <a:pPr marL="0" indent="0" algn="just" fontAlgn="base">
              <a:buNone/>
            </a:pPr>
            <a:r>
              <a:rPr lang="pt-PT" dirty="0"/>
              <a:t>Hidrolisados de proteínas (compostos essencialmente por </a:t>
            </a:r>
            <a:r>
              <a:rPr lang="pt-PT" dirty="0" err="1"/>
              <a:t>aminóacidos</a:t>
            </a:r>
            <a:r>
              <a:rPr lang="pt-PT" dirty="0"/>
              <a:t>) dizem  respeito a misturas de aminoácidos e péptidos, obtidos por hidrólises químicas e enzimáticas de proteínas de subprodutos agroindustriais (Fonte: </a:t>
            </a:r>
            <a:r>
              <a:rPr lang="pt-PT" dirty="0" err="1"/>
              <a:t>Du</a:t>
            </a:r>
            <a:r>
              <a:rPr lang="pt-PT" dirty="0"/>
              <a:t> </a:t>
            </a:r>
            <a:r>
              <a:rPr lang="pt-PT" dirty="0" err="1"/>
              <a:t>Jardin</a:t>
            </a:r>
            <a:r>
              <a:rPr lang="pt-PT" dirty="0"/>
              <a:t>, 2015: </a:t>
            </a:r>
            <a:r>
              <a:rPr lang="pt-PT" dirty="0" err="1"/>
              <a:t>The</a:t>
            </a:r>
            <a:r>
              <a:rPr lang="pt-PT" dirty="0"/>
              <a:t> </a:t>
            </a:r>
            <a:r>
              <a:rPr lang="pt-PT" dirty="0" err="1"/>
              <a:t>Science</a:t>
            </a:r>
            <a:r>
              <a:rPr lang="pt-PT" dirty="0"/>
              <a:t> </a:t>
            </a:r>
            <a:r>
              <a:rPr lang="pt-PT" dirty="0" err="1"/>
              <a:t>of</a:t>
            </a:r>
            <a:r>
              <a:rPr lang="pt-PT" dirty="0"/>
              <a:t> </a:t>
            </a:r>
            <a:r>
              <a:rPr lang="pt-PT" dirty="0" err="1"/>
              <a:t>Plant</a:t>
            </a:r>
            <a:r>
              <a:rPr lang="pt-PT" dirty="0"/>
              <a:t> </a:t>
            </a:r>
            <a:r>
              <a:rPr lang="pt-PT" dirty="0" err="1"/>
              <a:t>Bioestimulants</a:t>
            </a:r>
            <a:r>
              <a:rPr lang="pt-PT" dirty="0"/>
              <a:t>- A </a:t>
            </a:r>
            <a:r>
              <a:rPr lang="pt-PT" dirty="0" err="1"/>
              <a:t>bibliographic</a:t>
            </a:r>
            <a:r>
              <a:rPr lang="pt-PT" dirty="0"/>
              <a:t> </a:t>
            </a:r>
            <a:r>
              <a:rPr lang="pt-PT" dirty="0" err="1"/>
              <a:t>analysis</a:t>
            </a:r>
            <a:r>
              <a:rPr lang="pt-PT" dirty="0"/>
              <a:t>).  Os hidrolisados de proteínas atuam sobretudo num aumento da tolerância das culturas ao stress abiótico (</a:t>
            </a:r>
            <a:r>
              <a:rPr lang="pt-PT" dirty="0" err="1"/>
              <a:t>ex</a:t>
            </a:r>
            <a:r>
              <a:rPr lang="pt-PT" dirty="0"/>
              <a:t>: água, radiação, temperatura) resultando numa maior produtividade quando as plantas se encontram em condições de</a:t>
            </a:r>
            <a:r>
              <a:rPr lang="pt-PT" i="1" dirty="0"/>
              <a:t> stress</a:t>
            </a:r>
            <a:r>
              <a:rPr lang="pt-PT" dirty="0"/>
              <a:t>.</a:t>
            </a:r>
          </a:p>
          <a:p>
            <a:pPr marL="0" indent="0" algn="just">
              <a:buNone/>
            </a:pPr>
            <a:endParaRPr lang="pt-PT" dirty="0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297234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Categorias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fontAlgn="base">
              <a:buNone/>
            </a:pPr>
            <a:r>
              <a:rPr lang="pt-PT" b="1" dirty="0"/>
              <a:t>Bactérias promotoras de crescimento</a:t>
            </a:r>
            <a:endParaRPr lang="pt-PT" dirty="0"/>
          </a:p>
          <a:p>
            <a:pPr marL="0" indent="0" algn="just" fontAlgn="base">
              <a:buNone/>
            </a:pPr>
            <a:br>
              <a:rPr lang="pt-PT" dirty="0"/>
            </a:br>
            <a:r>
              <a:rPr lang="pt-PT" dirty="0"/>
              <a:t>Fazem parte deste tipo de bactérias: </a:t>
            </a:r>
            <a:r>
              <a:rPr lang="pt-PT" dirty="0" err="1"/>
              <a:t>microorganismos</a:t>
            </a:r>
            <a:r>
              <a:rPr lang="pt-PT" dirty="0"/>
              <a:t> funcionais com influência em áreas como o crescimento das plantas (através do fornecimento de nutrientes), indução da resistência a doenças, aumento da tolerância a stresses abióticos ,entre outros.</a:t>
            </a:r>
          </a:p>
          <a:p>
            <a:pPr marL="0" indent="0" algn="just" fontAlgn="base">
              <a:buNone/>
            </a:pPr>
            <a:r>
              <a:rPr lang="pt-PT" dirty="0"/>
              <a:t>Neste grupo de bactérias  incluem-se os  </a:t>
            </a:r>
            <a:r>
              <a:rPr lang="pt-PT" b="1" dirty="0" err="1"/>
              <a:t>endossimbiontes</a:t>
            </a:r>
            <a:r>
              <a:rPr lang="pt-PT" dirty="0"/>
              <a:t> do tipo </a:t>
            </a:r>
            <a:r>
              <a:rPr lang="pt-PT" i="1" dirty="0" err="1"/>
              <a:t>Rhizobium</a:t>
            </a:r>
            <a:r>
              <a:rPr lang="pt-PT" dirty="0"/>
              <a:t> e os </a:t>
            </a:r>
            <a:r>
              <a:rPr lang="pt-PT" b="1" dirty="0" err="1"/>
              <a:t>rizosféricos</a:t>
            </a:r>
            <a:r>
              <a:rPr lang="pt-PT" dirty="0"/>
              <a:t> do tipo </a:t>
            </a:r>
            <a:r>
              <a:rPr lang="pt-PT" dirty="0" err="1"/>
              <a:t>rizobactérias</a:t>
            </a:r>
            <a:r>
              <a:rPr lang="pt-PT" dirty="0"/>
              <a:t> promotoras de crescimento das plantas.  As bactérias promotoras de crescimento quando aplicadas às culturas contribuem para o aumento da produtividade final obtida e  diminuem o uso de fertilizantes.</a:t>
            </a:r>
          </a:p>
          <a:p>
            <a:pPr marL="0" indent="0" algn="just">
              <a:buNone/>
            </a:pPr>
            <a:endParaRPr lang="pt-PT" dirty="0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876157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Categorias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fontAlgn="base">
              <a:buNone/>
            </a:pPr>
            <a:r>
              <a:rPr lang="pt-PT" b="1" dirty="0"/>
              <a:t>Outras( </a:t>
            </a:r>
            <a:r>
              <a:rPr lang="pt-PT" b="1" dirty="0" err="1"/>
              <a:t>quitosano</a:t>
            </a:r>
            <a:r>
              <a:rPr lang="pt-PT" b="1" dirty="0"/>
              <a:t> e outros </a:t>
            </a:r>
            <a:r>
              <a:rPr lang="pt-PT" b="1" dirty="0" err="1"/>
              <a:t>biopolimeros</a:t>
            </a:r>
            <a:r>
              <a:rPr lang="pt-PT" b="1" dirty="0"/>
              <a:t>)</a:t>
            </a:r>
            <a:endParaRPr lang="pt-PT" dirty="0"/>
          </a:p>
          <a:p>
            <a:pPr marL="0" indent="0" algn="just" fontAlgn="base">
              <a:buNone/>
            </a:pPr>
            <a:br>
              <a:rPr lang="pt-PT" dirty="0"/>
            </a:br>
            <a:r>
              <a:rPr lang="pt-PT" dirty="0"/>
              <a:t>Compostos inorgânicos e fungos promotores de crescimento (Fonte: </a:t>
            </a:r>
            <a:r>
              <a:rPr lang="pt-PT" dirty="0" err="1"/>
              <a:t>Du</a:t>
            </a:r>
            <a:r>
              <a:rPr lang="pt-PT" dirty="0"/>
              <a:t> </a:t>
            </a:r>
            <a:r>
              <a:rPr lang="pt-PT" dirty="0" err="1"/>
              <a:t>Jardin</a:t>
            </a:r>
            <a:r>
              <a:rPr lang="pt-PT" dirty="0"/>
              <a:t>, 2015: </a:t>
            </a:r>
            <a:r>
              <a:rPr lang="pt-PT" dirty="0" err="1"/>
              <a:t>The</a:t>
            </a:r>
            <a:r>
              <a:rPr lang="pt-PT" dirty="0"/>
              <a:t> </a:t>
            </a:r>
            <a:r>
              <a:rPr lang="pt-PT" dirty="0" err="1"/>
              <a:t>Science</a:t>
            </a:r>
            <a:r>
              <a:rPr lang="pt-PT" dirty="0"/>
              <a:t> </a:t>
            </a:r>
            <a:r>
              <a:rPr lang="pt-PT" dirty="0" err="1"/>
              <a:t>of</a:t>
            </a:r>
            <a:r>
              <a:rPr lang="pt-PT" dirty="0"/>
              <a:t> </a:t>
            </a:r>
            <a:r>
              <a:rPr lang="pt-PT" dirty="0" err="1"/>
              <a:t>Plant</a:t>
            </a:r>
            <a:r>
              <a:rPr lang="pt-PT" dirty="0"/>
              <a:t> </a:t>
            </a:r>
            <a:r>
              <a:rPr lang="pt-PT" dirty="0" err="1"/>
              <a:t>Bioestimulants</a:t>
            </a:r>
            <a:r>
              <a:rPr lang="pt-PT" dirty="0"/>
              <a:t>- A </a:t>
            </a:r>
            <a:r>
              <a:rPr lang="pt-PT" dirty="0" err="1"/>
              <a:t>bibliographic</a:t>
            </a:r>
            <a:r>
              <a:rPr lang="pt-PT" dirty="0"/>
              <a:t> </a:t>
            </a:r>
            <a:r>
              <a:rPr lang="pt-PT" dirty="0" err="1"/>
              <a:t>analysis</a:t>
            </a:r>
            <a:r>
              <a:rPr lang="pt-PT" dirty="0"/>
              <a:t>).</a:t>
            </a:r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6442399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Modos de aplicação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fontAlgn="base">
              <a:buNone/>
            </a:pPr>
            <a:r>
              <a:rPr lang="pt-PT" dirty="0"/>
              <a:t>Os </a:t>
            </a:r>
            <a:r>
              <a:rPr lang="pt-PT" dirty="0" err="1"/>
              <a:t>bioestimulantes</a:t>
            </a:r>
            <a:r>
              <a:rPr lang="pt-PT" dirty="0"/>
              <a:t> tem sido utilizados em diferentes fases do ciclo cultural, desde </a:t>
            </a:r>
            <a:r>
              <a:rPr lang="pt-PT" b="1" dirty="0"/>
              <a:t>a fase inicial do tratamento das sementes</a:t>
            </a:r>
            <a:r>
              <a:rPr lang="pt-PT" dirty="0"/>
              <a:t> até à sua a</a:t>
            </a:r>
            <a:r>
              <a:rPr lang="pt-PT" b="1" dirty="0"/>
              <a:t>plicação durante o crescimento da cultura </a:t>
            </a:r>
            <a:r>
              <a:rPr lang="pt-PT" dirty="0"/>
              <a:t>e </a:t>
            </a:r>
            <a:r>
              <a:rPr lang="pt-PT" b="1" dirty="0"/>
              <a:t>após a colheita</a:t>
            </a:r>
            <a:r>
              <a:rPr lang="pt-PT" dirty="0"/>
              <a:t>.</a:t>
            </a:r>
          </a:p>
          <a:p>
            <a:pPr marL="0" indent="0" algn="just" fontAlgn="base">
              <a:buNone/>
            </a:pPr>
            <a:endParaRPr lang="pt-PT" dirty="0"/>
          </a:p>
          <a:p>
            <a:pPr marL="0" indent="0" fontAlgn="base">
              <a:buNone/>
            </a:pPr>
            <a:r>
              <a:rPr lang="pt-PT" dirty="0"/>
              <a:t>Os </a:t>
            </a:r>
            <a:r>
              <a:rPr lang="pt-PT" dirty="0" err="1"/>
              <a:t>biostimulantes</a:t>
            </a:r>
            <a:r>
              <a:rPr lang="pt-PT" dirty="0"/>
              <a:t> podem ser aplicados de diversas formas, entre elas:</a:t>
            </a:r>
          </a:p>
          <a:p>
            <a:pPr fontAlgn="base"/>
            <a:r>
              <a:rPr lang="pt-PT" dirty="0"/>
              <a:t>diretamente no solo;</a:t>
            </a:r>
          </a:p>
          <a:p>
            <a:pPr fontAlgn="base"/>
            <a:r>
              <a:rPr lang="pt-PT" dirty="0"/>
              <a:t>em soluções via </a:t>
            </a:r>
            <a:r>
              <a:rPr lang="pt-PT" dirty="0" err="1"/>
              <a:t>fertirrega</a:t>
            </a:r>
            <a:r>
              <a:rPr lang="pt-PT" dirty="0"/>
              <a:t>;</a:t>
            </a:r>
          </a:p>
          <a:p>
            <a:pPr fontAlgn="base"/>
            <a:r>
              <a:rPr lang="pt-PT" dirty="0"/>
              <a:t>aplicação na planta via foliar;</a:t>
            </a:r>
          </a:p>
          <a:p>
            <a:pPr marL="0" indent="0" algn="just" fontAlgn="base">
              <a:buNone/>
            </a:pPr>
            <a:endParaRPr lang="pt-PT" dirty="0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5555621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Espécies onde têm sido aplicados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fontAlgn="base">
              <a:buFont typeface="Wingdings" panose="05000000000000000000" pitchFamily="2" charset="2"/>
              <a:buChar char="§"/>
            </a:pPr>
            <a:r>
              <a:rPr lang="pt-PT" dirty="0"/>
              <a:t>Fruticultura e Viticultura (algumas culturas: citrinos, </a:t>
            </a:r>
            <a:r>
              <a:rPr lang="pt-PT" dirty="0" err="1"/>
              <a:t>pomóideas</a:t>
            </a:r>
            <a:r>
              <a:rPr lang="pt-PT" dirty="0"/>
              <a:t>, </a:t>
            </a:r>
            <a:r>
              <a:rPr lang="pt-PT" dirty="0" err="1"/>
              <a:t>prunóideas</a:t>
            </a:r>
            <a:r>
              <a:rPr lang="pt-PT" dirty="0"/>
              <a:t>, uvas, etc.)</a:t>
            </a:r>
          </a:p>
          <a:p>
            <a:pPr algn="just" fontAlgn="base">
              <a:buFont typeface="Wingdings" panose="05000000000000000000" pitchFamily="2" charset="2"/>
              <a:buChar char="§"/>
            </a:pPr>
            <a:r>
              <a:rPr lang="pt-PT" dirty="0"/>
              <a:t>Hortícolas (algumas culturas: alface, alho, batata, cenouras, couves, morango, tomate, pimento, entre outras)</a:t>
            </a:r>
          </a:p>
          <a:p>
            <a:pPr algn="just" fontAlgn="base">
              <a:buFont typeface="Wingdings" panose="05000000000000000000" pitchFamily="2" charset="2"/>
              <a:buChar char="§"/>
            </a:pPr>
            <a:r>
              <a:rPr lang="pt-PT" dirty="0"/>
              <a:t>Culturas arvenses(algumas culturas: Arroz, milho, trigo, colza, cevada, </a:t>
            </a:r>
            <a:r>
              <a:rPr lang="pt-PT" dirty="0" err="1"/>
              <a:t>etc</a:t>
            </a:r>
            <a:r>
              <a:rPr lang="pt-PT" dirty="0"/>
              <a:t>)</a:t>
            </a:r>
          </a:p>
          <a:p>
            <a:pPr algn="just" fontAlgn="base">
              <a:buFont typeface="Wingdings" panose="05000000000000000000" pitchFamily="2" charset="2"/>
              <a:buChar char="§"/>
            </a:pPr>
            <a:r>
              <a:rPr lang="pt-PT" dirty="0"/>
              <a:t>Horticultura ornamental (algumas culturas: plantas ornamentais, flores de corte, relvados, </a:t>
            </a:r>
            <a:r>
              <a:rPr lang="pt-PT" dirty="0" err="1"/>
              <a:t>etc</a:t>
            </a:r>
            <a:r>
              <a:rPr lang="pt-PT" dirty="0"/>
              <a:t>)</a:t>
            </a:r>
          </a:p>
          <a:p>
            <a:pPr algn="just" fontAlgn="base">
              <a:buFont typeface="Wingdings" panose="05000000000000000000" pitchFamily="2" charset="2"/>
              <a:buChar char="§"/>
            </a:pPr>
            <a:endParaRPr lang="pt-PT" dirty="0"/>
          </a:p>
          <a:p>
            <a:pPr algn="just" fontAlgn="base">
              <a:buFont typeface="Wingdings" panose="05000000000000000000" pitchFamily="2" charset="2"/>
              <a:buChar char="§"/>
            </a:pPr>
            <a:endParaRPr lang="pt-PT" dirty="0"/>
          </a:p>
          <a:p>
            <a:pPr algn="just" fontAlgn="base">
              <a:buFont typeface="Wingdings" panose="05000000000000000000" pitchFamily="2" charset="2"/>
              <a:buChar char="§"/>
            </a:pPr>
            <a:endParaRPr lang="pt-PT" dirty="0"/>
          </a:p>
          <a:p>
            <a:pPr marL="0" indent="0" algn="just" fontAlgn="base">
              <a:buNone/>
            </a:pPr>
            <a:endParaRPr lang="pt-PT" dirty="0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849124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Regulamentação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s-ES" dirty="0" err="1"/>
              <a:t>Atualmente</a:t>
            </a:r>
            <a:r>
              <a:rPr lang="es-ES" dirty="0"/>
              <a:t> o uso de extracto de algas está a ser </a:t>
            </a:r>
            <a:r>
              <a:rPr lang="es-ES" dirty="0" err="1"/>
              <a:t>regulamentado</a:t>
            </a:r>
            <a:r>
              <a:rPr lang="es-ES" dirty="0"/>
              <a:t> em diversos países da Europa.</a:t>
            </a:r>
          </a:p>
          <a:p>
            <a:pPr marL="0" indent="0">
              <a:buNone/>
            </a:pPr>
            <a:endParaRPr lang="es-ES" dirty="0"/>
          </a:p>
          <a:p>
            <a:pPr marL="0" indent="0">
              <a:buNone/>
            </a:pPr>
            <a:r>
              <a:rPr lang="es-ES" dirty="0" err="1"/>
              <a:t>Apesar</a:t>
            </a:r>
            <a:r>
              <a:rPr lang="es-ES" dirty="0"/>
              <a:t> de Patrick Du </a:t>
            </a:r>
            <a:r>
              <a:rPr lang="es-ES" dirty="0" err="1"/>
              <a:t>Jardin</a:t>
            </a:r>
            <a:r>
              <a:rPr lang="es-ES" dirty="0"/>
              <a:t> insistir que </a:t>
            </a:r>
            <a:r>
              <a:rPr lang="es-ES" dirty="0" err="1"/>
              <a:t>não</a:t>
            </a:r>
            <a:r>
              <a:rPr lang="es-ES" dirty="0"/>
              <a:t> </a:t>
            </a:r>
            <a:r>
              <a:rPr lang="es-ES" dirty="0" err="1"/>
              <a:t>há</a:t>
            </a:r>
            <a:r>
              <a:rPr lang="es-ES" dirty="0"/>
              <a:t> riscos </a:t>
            </a:r>
            <a:r>
              <a:rPr lang="es-ES" dirty="0" err="1"/>
              <a:t>associados</a:t>
            </a:r>
            <a:r>
              <a:rPr lang="es-ES" dirty="0"/>
              <a:t> </a:t>
            </a:r>
            <a:r>
              <a:rPr lang="es-ES" dirty="0" err="1"/>
              <a:t>ao</a:t>
            </a:r>
            <a:r>
              <a:rPr lang="es-ES" dirty="0"/>
              <a:t> uso de </a:t>
            </a:r>
            <a:r>
              <a:rPr lang="es-ES" dirty="0" err="1"/>
              <a:t>bioestimulantes</a:t>
            </a:r>
            <a:r>
              <a:rPr lang="es-ES" dirty="0"/>
              <a:t>, este tema </a:t>
            </a:r>
            <a:r>
              <a:rPr lang="es-ES" dirty="0" err="1"/>
              <a:t>não</a:t>
            </a:r>
            <a:r>
              <a:rPr lang="es-ES" dirty="0"/>
              <a:t> </a:t>
            </a:r>
            <a:r>
              <a:rPr lang="es-ES" dirty="0" err="1"/>
              <a:t>gera</a:t>
            </a:r>
            <a:r>
              <a:rPr lang="es-ES" dirty="0"/>
              <a:t> consenso, </a:t>
            </a:r>
            <a:r>
              <a:rPr lang="es-ES" dirty="0" err="1"/>
              <a:t>não</a:t>
            </a:r>
            <a:r>
              <a:rPr lang="es-ES" dirty="0"/>
              <a:t> </a:t>
            </a:r>
            <a:r>
              <a:rPr lang="es-ES" dirty="0" err="1"/>
              <a:t>sendo</a:t>
            </a:r>
            <a:r>
              <a:rPr lang="es-ES" dirty="0"/>
              <a:t> permitido o </a:t>
            </a:r>
            <a:r>
              <a:rPr lang="es-ES" dirty="0" err="1"/>
              <a:t>seu</a:t>
            </a:r>
            <a:r>
              <a:rPr lang="es-ES" dirty="0"/>
              <a:t> uso em Modo de </a:t>
            </a:r>
            <a:r>
              <a:rPr lang="es-ES" dirty="0" err="1"/>
              <a:t>Produção</a:t>
            </a:r>
            <a:r>
              <a:rPr lang="es-ES" dirty="0"/>
              <a:t> Biológico (</a:t>
            </a:r>
            <a:r>
              <a:rPr lang="es-ES" dirty="0" err="1"/>
              <a:t>Bioestimulantes</a:t>
            </a:r>
            <a:r>
              <a:rPr lang="es-ES" dirty="0"/>
              <a:t> de </a:t>
            </a:r>
            <a:r>
              <a:rPr lang="es-ES" dirty="0" err="1"/>
              <a:t>síntese</a:t>
            </a:r>
            <a:r>
              <a:rPr lang="es-ES" dirty="0"/>
              <a:t>).</a:t>
            </a:r>
          </a:p>
          <a:p>
            <a:pPr marL="0" indent="0" algn="just">
              <a:buNone/>
            </a:pPr>
            <a:endParaRPr lang="pt-PT" dirty="0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507477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Casos Reais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pt-PT" dirty="0"/>
              <a:t>Um dos produtos que está a ser usado no Brasil é o </a:t>
            </a:r>
            <a:r>
              <a:rPr lang="pt-PT" dirty="0" err="1"/>
              <a:t>YieldON</a:t>
            </a:r>
            <a:r>
              <a:rPr lang="pt-PT" dirty="0"/>
              <a:t>, da multinacional </a:t>
            </a:r>
            <a:r>
              <a:rPr lang="pt-PT" dirty="0" err="1"/>
              <a:t>Valagro</a:t>
            </a:r>
            <a:r>
              <a:rPr lang="pt-PT" dirty="0"/>
              <a:t>. Ele promete aumentar o número de grãos que cada planta fornece e também deixá-los mais pesados e consistentes.</a:t>
            </a:r>
          </a:p>
          <a:p>
            <a:pPr marL="0" indent="0" algn="just">
              <a:buNone/>
            </a:pPr>
            <a:endParaRPr lang="pt-PT" dirty="0"/>
          </a:p>
          <a:p>
            <a:pPr marL="0" indent="0" algn="just">
              <a:buNone/>
            </a:pPr>
            <a:r>
              <a:rPr lang="pt-PT" dirty="0"/>
              <a:t>O produto é aplicado nas folhas, num momento específico que depende do tempo de crescimento de cada cultura. Ele mistura extratos como </a:t>
            </a:r>
            <a:r>
              <a:rPr lang="pt-PT" dirty="0" err="1"/>
              <a:t>Fucacea</a:t>
            </a:r>
            <a:r>
              <a:rPr lang="pt-PT" dirty="0"/>
              <a:t>, </a:t>
            </a:r>
            <a:r>
              <a:rPr lang="pt-PT" dirty="0" err="1"/>
              <a:t>Poacea</a:t>
            </a:r>
            <a:r>
              <a:rPr lang="pt-PT" dirty="0"/>
              <a:t> e </a:t>
            </a:r>
            <a:r>
              <a:rPr lang="pt-PT" dirty="0" err="1"/>
              <a:t>Chenopodiaceae</a:t>
            </a:r>
            <a:r>
              <a:rPr lang="pt-PT" dirty="0"/>
              <a:t>, que ajudam a melhorar o transporte e a absorção de açúcares e outros nutrientes, além de aumentar o conteúdo de lípidos nas plantas. No caso da soja, por exemplo, os lípidos são transformados em óleo.</a:t>
            </a:r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433341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Casos Reais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pt-PT" dirty="0"/>
              <a:t>Segundo o gerente de cultura da </a:t>
            </a:r>
            <a:r>
              <a:rPr lang="pt-PT" dirty="0" err="1"/>
              <a:t>Valagro</a:t>
            </a:r>
            <a:r>
              <a:rPr lang="pt-PT" dirty="0"/>
              <a:t>, Murilo Moraes, o </a:t>
            </a:r>
            <a:r>
              <a:rPr lang="pt-PT" dirty="0" err="1"/>
              <a:t>YieldON</a:t>
            </a:r>
            <a:r>
              <a:rPr lang="pt-PT" dirty="0"/>
              <a:t> já apresenta resultados positivos no Brasil. “Só na safra passada (2016) foram 50 mil hectares no Brasil que usaram o fertilizante, divididos em 50 campos demonstrativos que a equipa acompanhou desde o começo. O resultado foi uma produção de 5 sacos a mais de soja por hectare em comparação ao campo sem o produto”.</a:t>
            </a:r>
          </a:p>
          <a:p>
            <a:pPr marL="0" indent="0" algn="just">
              <a:buNone/>
            </a:pPr>
            <a:endParaRPr lang="pt-PT" dirty="0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81607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Casos Reais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pt-PT" dirty="0"/>
              <a:t>O </a:t>
            </a:r>
            <a:r>
              <a:rPr lang="pt-PT" dirty="0" err="1"/>
              <a:t>YieldON</a:t>
            </a:r>
            <a:r>
              <a:rPr lang="pt-PT" dirty="0"/>
              <a:t> também está a ser testado em milheirais. Experiências realizadas por instituições de pesquisa como a </a:t>
            </a:r>
            <a:r>
              <a:rPr lang="pt-PT" dirty="0" err="1"/>
              <a:t>Seeds</a:t>
            </a:r>
            <a:r>
              <a:rPr lang="pt-PT" dirty="0"/>
              <a:t> (RS), a Fundação ABC (PR) e a Universidade do Rio Verde (</a:t>
            </a:r>
            <a:r>
              <a:rPr lang="pt-PT" dirty="0" err="1"/>
              <a:t>UniRV</a:t>
            </a:r>
            <a:r>
              <a:rPr lang="pt-PT" dirty="0"/>
              <a:t>, GO), atestaram um aumento de produtividade de 13% a 15% em relação aos padrões normais de cultivo. A </a:t>
            </a:r>
            <a:r>
              <a:rPr lang="pt-PT" dirty="0" err="1"/>
              <a:t>UniRV</a:t>
            </a:r>
            <a:r>
              <a:rPr lang="pt-PT" dirty="0"/>
              <a:t>, por exemplo, obteve 29 sacos a mais de milho por hectare, com um lucro estimado em 500 reais.</a:t>
            </a:r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487825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Artigos interessantes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endParaRPr lang="pt-PT" u="sng" dirty="0"/>
          </a:p>
          <a:p>
            <a:pPr marL="0" indent="0">
              <a:buNone/>
            </a:pPr>
            <a:r>
              <a:rPr lang="pt-PT" dirty="0"/>
              <a:t>ESTUDO DA INFLUÊNCIA DA UTILIZAÇÃO DE BIOESTIMULANTES NATURAIS EM </a:t>
            </a:r>
            <a:r>
              <a:rPr lang="pt-PT" i="1" dirty="0" err="1"/>
              <a:t>Vaccinium</a:t>
            </a:r>
            <a:r>
              <a:rPr lang="pt-PT" i="1" dirty="0"/>
              <a:t> </a:t>
            </a:r>
            <a:r>
              <a:rPr lang="pt-PT" i="1" dirty="0" err="1"/>
              <a:t>corymbosum</a:t>
            </a:r>
            <a:endParaRPr lang="pt-PT" i="1" dirty="0"/>
          </a:p>
          <a:p>
            <a:pPr marL="0" indent="0">
              <a:buNone/>
            </a:pPr>
            <a:endParaRPr lang="pt-PT" i="1" dirty="0"/>
          </a:p>
          <a:p>
            <a:pPr marL="0" indent="0">
              <a:buNone/>
            </a:pPr>
            <a:r>
              <a:rPr lang="pt-PT" dirty="0"/>
              <a:t>http://repositorio.ipvc.pt/bitstream/20.500.11960/1962/1/Barbosa_Maria_1782.pdf</a:t>
            </a:r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52546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endParaRPr lang="pt-PT" dirty="0"/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pt-PT" dirty="0"/>
              <a:t>A utilização de </a:t>
            </a:r>
            <a:r>
              <a:rPr lang="pt-PT" dirty="0" err="1"/>
              <a:t>bioestimulantes</a:t>
            </a:r>
            <a:r>
              <a:rPr lang="pt-PT" dirty="0"/>
              <a:t> na agricultura em geral, e na horticultura em particular, tem vindo a crescer nos últimos anos devido ao aumento da procura por produtos comerciais à base de substâncias naturais que potenciem a produtividade e qualidade das culturas.</a:t>
            </a:r>
          </a:p>
          <a:p>
            <a:pPr marL="0" indent="0" algn="just">
              <a:buNone/>
            </a:pPr>
            <a:endParaRPr lang="pt-PT" dirty="0"/>
          </a:p>
          <a:p>
            <a:pPr marL="0" indent="0" algn="just">
              <a:buNone/>
            </a:pPr>
            <a:r>
              <a:rPr lang="pt-PT" dirty="0"/>
              <a:t>Paralelamente, a indústria tem tido um papel chave na definição e promoção destes produtos, tendo sido criados consórcios como o ‘</a:t>
            </a:r>
            <a:r>
              <a:rPr lang="pt-PT" dirty="0" err="1"/>
              <a:t>European</a:t>
            </a:r>
            <a:r>
              <a:rPr lang="pt-PT" dirty="0"/>
              <a:t> </a:t>
            </a:r>
            <a:r>
              <a:rPr lang="pt-PT" dirty="0" err="1"/>
              <a:t>Biostimulants</a:t>
            </a:r>
            <a:r>
              <a:rPr lang="pt-PT" dirty="0"/>
              <a:t> </a:t>
            </a:r>
            <a:r>
              <a:rPr lang="pt-PT" dirty="0" err="1"/>
              <a:t>Industry</a:t>
            </a:r>
            <a:r>
              <a:rPr lang="pt-PT" dirty="0"/>
              <a:t> </a:t>
            </a:r>
            <a:r>
              <a:rPr lang="pt-PT" dirty="0" err="1"/>
              <a:t>Council</a:t>
            </a:r>
            <a:r>
              <a:rPr lang="pt-PT" dirty="0"/>
              <a:t>’ (EBIC) na Europa e a ‘</a:t>
            </a:r>
            <a:r>
              <a:rPr lang="pt-PT" dirty="0" err="1"/>
              <a:t>Biostimulant</a:t>
            </a:r>
            <a:r>
              <a:rPr lang="pt-PT" dirty="0"/>
              <a:t> </a:t>
            </a:r>
            <a:r>
              <a:rPr lang="pt-PT" dirty="0" err="1"/>
              <a:t>Coalition</a:t>
            </a:r>
            <a:r>
              <a:rPr lang="pt-PT" dirty="0"/>
              <a:t>’ nos EUA (</a:t>
            </a:r>
            <a:r>
              <a:rPr lang="pt-PT" dirty="0" err="1"/>
              <a:t>Du</a:t>
            </a:r>
            <a:r>
              <a:rPr lang="pt-PT" dirty="0"/>
              <a:t> </a:t>
            </a:r>
            <a:r>
              <a:rPr lang="pt-PT" dirty="0" err="1"/>
              <a:t>Jardin</a:t>
            </a:r>
            <a:r>
              <a:rPr lang="pt-PT" dirty="0"/>
              <a:t>, 2015).</a:t>
            </a:r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2986659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Artigos interessantes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endParaRPr lang="pt-PT" u="sng" dirty="0"/>
          </a:p>
          <a:p>
            <a:pPr marL="0" indent="0" algn="just">
              <a:buNone/>
            </a:pPr>
            <a:r>
              <a:rPr lang="pt-PT" u="sng" dirty="0"/>
              <a:t>Ação conjunta de </a:t>
            </a:r>
            <a:r>
              <a:rPr lang="pt-PT" u="sng" dirty="0" err="1"/>
              <a:t>citocinina</a:t>
            </a:r>
            <a:r>
              <a:rPr lang="pt-PT" u="sng" dirty="0"/>
              <a:t>, giberelina e auxina em pimentão enxertado e não enxertado sob cultivo protegido</a:t>
            </a:r>
          </a:p>
          <a:p>
            <a:pPr marL="0" indent="0" algn="just">
              <a:buNone/>
            </a:pPr>
            <a:endParaRPr lang="pt-PT" dirty="0"/>
          </a:p>
          <a:p>
            <a:pPr marL="0" indent="0" algn="just">
              <a:buNone/>
            </a:pPr>
            <a:r>
              <a:rPr lang="pt-PT" dirty="0"/>
              <a:t>http://www.scielo.br/scielo.php?script=sci_arttext&amp;pid=S0102-05362012000400031</a:t>
            </a:r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03505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endParaRPr lang="pt-PT" dirty="0"/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pt-PT" dirty="0"/>
              <a:t>Em 2012, o EBIC estimou que o valor de mercado na União Europeia era de 400 a 500 milhões de euros, estando em franco crescimento com acréscimos superiores a 10% ao ano. O EBIC estima ainda que a área de culturas onde se aplicam </a:t>
            </a:r>
            <a:r>
              <a:rPr lang="pt-PT" dirty="0" err="1"/>
              <a:t>bioestimulantes</a:t>
            </a:r>
            <a:r>
              <a:rPr lang="pt-PT" dirty="0"/>
              <a:t> seja superior a três milhões de hectares na União Europeia, com uma média de duas aplicações por ano.</a:t>
            </a:r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39738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O que são?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pt-PT" dirty="0"/>
              <a:t>O conceito de </a:t>
            </a:r>
            <a:r>
              <a:rPr lang="pt-PT" dirty="0" err="1"/>
              <a:t>bioestimulantes</a:t>
            </a:r>
            <a:r>
              <a:rPr lang="pt-PT" dirty="0"/>
              <a:t> foi introduzido pela primeira vez na literatura científica por </a:t>
            </a:r>
            <a:r>
              <a:rPr lang="pt-PT" dirty="0" err="1"/>
              <a:t>Kauffman</a:t>
            </a:r>
            <a:r>
              <a:rPr lang="pt-PT" dirty="0"/>
              <a:t> </a:t>
            </a:r>
            <a:r>
              <a:rPr lang="pt-PT" dirty="0" err="1"/>
              <a:t>et</a:t>
            </a:r>
            <a:r>
              <a:rPr lang="pt-PT" dirty="0"/>
              <a:t> al. (2007) e desde então tem-se vindo a alargar a sua gama de substâncias e, consequentemente, o seu modo de ação.</a:t>
            </a:r>
          </a:p>
          <a:p>
            <a:pPr marL="0" indent="0" algn="just">
              <a:buNone/>
            </a:pPr>
            <a:endParaRPr lang="pt-PT" dirty="0"/>
          </a:p>
          <a:p>
            <a:pPr marL="0" indent="0" algn="just">
              <a:buNone/>
            </a:pPr>
            <a:r>
              <a:rPr lang="pt-PT" dirty="0"/>
              <a:t>Contudo, a definição de </a:t>
            </a:r>
            <a:r>
              <a:rPr lang="pt-PT" dirty="0" err="1"/>
              <a:t>bioestimulantes</a:t>
            </a:r>
            <a:r>
              <a:rPr lang="pt-PT" dirty="0"/>
              <a:t> ainda não é totalmente consensual, devido ao elevado número de categorias e à sua diversidade composicional, existindo uma diferenciação entre os dois consórcios mundiais de </a:t>
            </a:r>
            <a:r>
              <a:rPr lang="pt-PT" dirty="0" err="1"/>
              <a:t>bioestimulantes</a:t>
            </a:r>
            <a:r>
              <a:rPr lang="pt-PT" dirty="0"/>
              <a:t>.</a:t>
            </a:r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30264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O que são?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pt-PT" dirty="0"/>
              <a:t>De acordo o EBIC, um </a:t>
            </a:r>
            <a:r>
              <a:rPr lang="pt-PT" dirty="0" err="1"/>
              <a:t>bioestimulante</a:t>
            </a:r>
            <a:r>
              <a:rPr lang="pt-PT" dirty="0"/>
              <a:t> é um composto derivado de produtos naturais que contém substâncias bioati­vas e/ou microrganismos cuja função, quando aplicados em pequenas quantidades à planta ou à rizosfera (região onde o solo e as raízes das plantas entram em contato), é estimular processos naturais para promover a eficiência do uso de nutrientes e a tolerância a múltiplos stresses, resultando de um modo geral num aumento do rendimento das culturas e/ou na melhoria da qualidade dos produtos (EBIC, 2013).</a:t>
            </a:r>
          </a:p>
          <a:p>
            <a:pPr marL="0" indent="0" algn="just">
              <a:buNone/>
            </a:pPr>
            <a:endParaRPr lang="pt-PT" dirty="0"/>
          </a:p>
          <a:p>
            <a:pPr marL="0" indent="0" algn="just">
              <a:buNone/>
            </a:pPr>
            <a:endParaRPr lang="pt-PT" dirty="0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214722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O que são?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pt-PT" dirty="0"/>
              <a:t>Por arrasto, a designação de </a:t>
            </a:r>
            <a:r>
              <a:rPr lang="pt-PT" dirty="0" err="1"/>
              <a:t>bioestimulantes</a:t>
            </a:r>
            <a:r>
              <a:rPr lang="pt-PT" dirty="0"/>
              <a:t> também é usada para os produtos comerciais que contêm misturas dessas substâncias e/ou </a:t>
            </a:r>
            <a:r>
              <a:rPr lang="pt-PT" dirty="0" err="1"/>
              <a:t>microorganismos</a:t>
            </a:r>
            <a:r>
              <a:rPr lang="pt-PT" dirty="0"/>
              <a:t>.</a:t>
            </a:r>
          </a:p>
          <a:p>
            <a:pPr marL="0" indent="0" algn="just">
              <a:buNone/>
            </a:pPr>
            <a:endParaRPr lang="pt-PT" dirty="0"/>
          </a:p>
          <a:p>
            <a:pPr marL="0" indent="0" algn="just">
              <a:buNone/>
            </a:pPr>
            <a:r>
              <a:rPr lang="pt-PT" dirty="0"/>
              <a:t>Apesar do conceito de </a:t>
            </a:r>
            <a:r>
              <a:rPr lang="pt-PT" dirty="0" err="1"/>
              <a:t>bioestimulante</a:t>
            </a:r>
            <a:r>
              <a:rPr lang="pt-PT" dirty="0"/>
              <a:t> ser bastante genérico, parecendo um descritor para qualquer substância benéfica para a planta, este não deverá ser confundido com um fertilizante nem com um agente de controlo biológico de pragas ou doenças (</a:t>
            </a:r>
            <a:r>
              <a:rPr lang="pt-PT" dirty="0" err="1"/>
              <a:t>Du</a:t>
            </a:r>
            <a:r>
              <a:rPr lang="pt-PT" dirty="0"/>
              <a:t> </a:t>
            </a:r>
            <a:r>
              <a:rPr lang="pt-PT" dirty="0" err="1"/>
              <a:t>Jardin</a:t>
            </a:r>
            <a:r>
              <a:rPr lang="pt-PT" dirty="0"/>
              <a:t>, 2015).</a:t>
            </a:r>
          </a:p>
          <a:p>
            <a:pPr marL="0" indent="0" algn="just">
              <a:buNone/>
            </a:pPr>
            <a:endParaRPr lang="pt-PT" dirty="0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979621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Principais efeitos nas plantas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fontAlgn="base"/>
            <a:endParaRPr lang="pt-PT" dirty="0"/>
          </a:p>
          <a:p>
            <a:pPr fontAlgn="base"/>
            <a:r>
              <a:rPr lang="pt-PT" dirty="0"/>
              <a:t>Auxiliam no crescimento e  produtividade das culturas agrícolas;</a:t>
            </a:r>
          </a:p>
          <a:p>
            <a:pPr fontAlgn="base"/>
            <a:r>
              <a:rPr lang="pt-PT" dirty="0"/>
              <a:t>As plantas tornam-se mais resistentes aos stresses do meio;</a:t>
            </a:r>
          </a:p>
          <a:p>
            <a:pPr fontAlgn="base"/>
            <a:r>
              <a:rPr lang="pt-PT" dirty="0"/>
              <a:t>Melhoria significativa dos mecanismos de absorção e translocação dos nutrientes nas plantas, aumentando a sua biodisponibilidade.</a:t>
            </a:r>
          </a:p>
          <a:p>
            <a:pPr fontAlgn="base"/>
            <a:r>
              <a:rPr lang="pt-PT" dirty="0"/>
              <a:t>Melhoria da resposta da planta através de uma melhoria estrutural e funcional do solo;</a:t>
            </a:r>
          </a:p>
          <a:p>
            <a:pPr marL="0" indent="0" algn="just">
              <a:buNone/>
            </a:pPr>
            <a:endParaRPr lang="pt-PT" dirty="0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07066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Categorias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fontAlgn="base"/>
            <a:endParaRPr lang="pt-PT" dirty="0"/>
          </a:p>
          <a:p>
            <a:pPr marL="0" indent="0" algn="just">
              <a:buNone/>
            </a:pPr>
            <a:r>
              <a:rPr lang="pt-PT" b="1" dirty="0"/>
              <a:t>Extratos de algas</a:t>
            </a:r>
            <a:r>
              <a:rPr lang="pt-PT" dirty="0"/>
              <a:t> (essencialmente algas castanhas tais como: </a:t>
            </a:r>
            <a:r>
              <a:rPr lang="pt-PT" dirty="0" err="1"/>
              <a:t>A</a:t>
            </a:r>
            <a:r>
              <a:rPr lang="pt-PT" i="1" dirty="0" err="1"/>
              <a:t>scophyllum</a:t>
            </a:r>
            <a:r>
              <a:rPr lang="pt-PT" i="1" dirty="0"/>
              <a:t> </a:t>
            </a:r>
            <a:r>
              <a:rPr lang="pt-PT" i="1" dirty="0" err="1"/>
              <a:t>nodosum</a:t>
            </a:r>
            <a:r>
              <a:rPr lang="pt-PT" dirty="0" err="1"/>
              <a:t>,</a:t>
            </a:r>
            <a:r>
              <a:rPr lang="pt-PT" i="1" dirty="0" err="1"/>
              <a:t>Fucus</a:t>
            </a:r>
            <a:r>
              <a:rPr lang="pt-PT" i="1" dirty="0"/>
              <a:t> </a:t>
            </a:r>
            <a:r>
              <a:rPr lang="pt-PT" i="1" dirty="0" err="1"/>
              <a:t>spp</a:t>
            </a:r>
            <a:r>
              <a:rPr lang="pt-PT" dirty="0"/>
              <a:t>., </a:t>
            </a:r>
            <a:r>
              <a:rPr lang="pt-PT" i="1" dirty="0"/>
              <a:t>Laminaria </a:t>
            </a:r>
            <a:r>
              <a:rPr lang="pt-PT" i="1" dirty="0" err="1"/>
              <a:t>spp</a:t>
            </a:r>
            <a:r>
              <a:rPr lang="pt-PT" i="1" dirty="0"/>
              <a:t>.</a:t>
            </a:r>
            <a:r>
              <a:rPr lang="pt-PT" dirty="0"/>
              <a:t>, </a:t>
            </a:r>
            <a:r>
              <a:rPr lang="pt-PT" i="1" dirty="0" err="1"/>
              <a:t>Sargassum</a:t>
            </a:r>
            <a:r>
              <a:rPr lang="pt-PT" i="1" dirty="0"/>
              <a:t> </a:t>
            </a:r>
            <a:r>
              <a:rPr lang="pt-PT" i="1" dirty="0" err="1"/>
              <a:t>spp</a:t>
            </a:r>
            <a:r>
              <a:rPr lang="pt-PT" i="1" dirty="0"/>
              <a:t>.</a:t>
            </a:r>
            <a:r>
              <a:rPr lang="pt-PT" dirty="0"/>
              <a:t>, </a:t>
            </a:r>
            <a:r>
              <a:rPr lang="pt-PT" i="1" dirty="0" err="1"/>
              <a:t>Turbinararia</a:t>
            </a:r>
            <a:r>
              <a:rPr lang="pt-PT" i="1" dirty="0"/>
              <a:t> </a:t>
            </a:r>
            <a:r>
              <a:rPr lang="pt-PT" i="1" dirty="0" err="1"/>
              <a:t>spp</a:t>
            </a:r>
            <a:r>
              <a:rPr lang="pt-PT" i="1" dirty="0"/>
              <a:t>.</a:t>
            </a:r>
            <a:r>
              <a:rPr lang="pt-PT" dirty="0"/>
              <a:t>, entre outros)</a:t>
            </a:r>
          </a:p>
          <a:p>
            <a:pPr marL="0" indent="0" algn="just">
              <a:buNone/>
            </a:pPr>
            <a:r>
              <a:rPr lang="pt-PT" dirty="0"/>
              <a:t>Esta categoria de algas atua sobretudo no </a:t>
            </a:r>
            <a:r>
              <a:rPr lang="pt-PT" b="1" dirty="0"/>
              <a:t>aumento de micronutrientes nas raízes</a:t>
            </a:r>
            <a:r>
              <a:rPr lang="pt-PT" dirty="0"/>
              <a:t> e no transportes destes para a parte área da planta. Para além destas funções, atuam também na melhoria da composição dos tecidos vegetais, contribuem para a “</a:t>
            </a:r>
            <a:r>
              <a:rPr lang="pt-PT" dirty="0" err="1"/>
              <a:t>biofortificação</a:t>
            </a:r>
            <a:r>
              <a:rPr lang="pt-PT" dirty="0"/>
              <a:t>” através do aumento do valor nutricional dos tecidos das plantas.</a:t>
            </a:r>
          </a:p>
          <a:p>
            <a:pPr marL="0" indent="0" algn="just">
              <a:buNone/>
            </a:pPr>
            <a:endParaRPr lang="pt-PT" dirty="0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026854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30DD7E0-F4BC-45F4-9775-1EB1BDE1C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PT" dirty="0" err="1"/>
              <a:t>Bioestimulantes</a:t>
            </a:r>
            <a:r>
              <a:rPr lang="pt-PT" dirty="0"/>
              <a:t> – Categorias</a:t>
            </a:r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10FC296F-F559-4382-A77D-D5CFB3F3E4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fontAlgn="base">
              <a:buNone/>
            </a:pPr>
            <a:r>
              <a:rPr lang="pt-PT" b="1" dirty="0"/>
              <a:t>Ácidos húmicos</a:t>
            </a:r>
          </a:p>
          <a:p>
            <a:pPr marL="0" indent="0" algn="just" fontAlgn="base">
              <a:buNone/>
            </a:pPr>
            <a:r>
              <a:rPr lang="pt-PT" dirty="0"/>
              <a:t>Nesta categoria de </a:t>
            </a:r>
            <a:r>
              <a:rPr lang="pt-PT" dirty="0" err="1"/>
              <a:t>bioestimulantes</a:t>
            </a:r>
            <a:r>
              <a:rPr lang="pt-PT" dirty="0"/>
              <a:t> estão integrados os constituintes naturais da matéria orgânica do solo (</a:t>
            </a:r>
            <a:r>
              <a:rPr lang="pt-PT" b="1" dirty="0"/>
              <a:t>compostos principalmente por carbono orgânico</a:t>
            </a:r>
            <a:r>
              <a:rPr lang="pt-PT" dirty="0"/>
              <a:t>). Resultam de processos de decomposição das plantas, de resíduos de origem animal bem como de origem microbiana para além da atividade metabólica dos </a:t>
            </a:r>
            <a:r>
              <a:rPr lang="pt-PT" dirty="0" err="1"/>
              <a:t>microorganismos</a:t>
            </a:r>
            <a:r>
              <a:rPr lang="pt-PT" dirty="0"/>
              <a:t> do solo. Este tipo de </a:t>
            </a:r>
            <a:r>
              <a:rPr lang="pt-PT" dirty="0" err="1"/>
              <a:t>bioestimulantes</a:t>
            </a:r>
            <a:r>
              <a:rPr lang="pt-PT" dirty="0"/>
              <a:t> atuam sobretudo num incremento do comprimento e biomassa das raízes melhorando o processo de captação de nutrientes pelas mesmas, promovendo por isso uma maior eficiência agronómica.</a:t>
            </a:r>
          </a:p>
          <a:p>
            <a:pPr marL="0" indent="0" algn="just">
              <a:buNone/>
            </a:pPr>
            <a:endParaRPr lang="pt-PT" dirty="0"/>
          </a:p>
        </p:txBody>
      </p:sp>
      <p:sp>
        <p:nvSpPr>
          <p:cNvPr id="4" name="Marcador de Posição do Rodapé 3">
            <a:extLst>
              <a:ext uri="{FF2B5EF4-FFF2-40B4-BE49-F238E27FC236}">
                <a16:creationId xmlns:a16="http://schemas.microsoft.com/office/drawing/2014/main" id="{07DAAB0F-3D8B-4813-BA88-F0CC0C745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>
                <a:solidFill>
                  <a:schemeClr val="tx1"/>
                </a:solidFill>
              </a:rPr>
              <a:t>Sandra Severino n.º 3598</a:t>
            </a:r>
            <a:endParaRPr lang="pt-P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5265771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895</TotalTime>
  <Words>1127</Words>
  <Application>Microsoft Office PowerPoint</Application>
  <PresentationFormat>Ecrã Panorâmico</PresentationFormat>
  <Paragraphs>99</Paragraphs>
  <Slides>20</Slides>
  <Notes>0</Notes>
  <HiddenSlides>0</HiddenSlides>
  <MMClips>0</MMClips>
  <ScaleCrop>false</ScaleCrop>
  <HeadingPairs>
    <vt:vector size="6" baseType="variant">
      <vt:variant>
        <vt:lpstr>Tipos de letra usados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dos diapositivos</vt:lpstr>
      </vt:variant>
      <vt:variant>
        <vt:i4>20</vt:i4>
      </vt:variant>
    </vt:vector>
  </HeadingPairs>
  <TitlesOfParts>
    <vt:vector size="25" baseType="lpstr">
      <vt:lpstr>Arial</vt:lpstr>
      <vt:lpstr>Calibri</vt:lpstr>
      <vt:lpstr>Calibri Light</vt:lpstr>
      <vt:lpstr>Wingdings</vt:lpstr>
      <vt:lpstr>Tema do Office</vt:lpstr>
      <vt:lpstr>Apresentação do PowerPoint</vt:lpstr>
      <vt:lpstr>Bioestimulantes</vt:lpstr>
      <vt:lpstr>Bioestimulantes</vt:lpstr>
      <vt:lpstr>Bioestimulantes – O que são?</vt:lpstr>
      <vt:lpstr>Bioestimulantes – O que são?</vt:lpstr>
      <vt:lpstr>Bioestimulantes – O que são?</vt:lpstr>
      <vt:lpstr>Bioestimulantes – Principais efeitos nas plantas</vt:lpstr>
      <vt:lpstr>Bioestimulantes – Categorias</vt:lpstr>
      <vt:lpstr>Bioestimulantes – Categorias</vt:lpstr>
      <vt:lpstr>Bioestimulantes – Categorias</vt:lpstr>
      <vt:lpstr>Bioestimulantes – Categorias</vt:lpstr>
      <vt:lpstr>Bioestimulantes – Categorias</vt:lpstr>
      <vt:lpstr>Bioestimulantes – Modos de aplicação</vt:lpstr>
      <vt:lpstr>Bioestimulantes – Espécies onde têm sido aplicados</vt:lpstr>
      <vt:lpstr>Bioestimulantes – Regulamentação</vt:lpstr>
      <vt:lpstr>Bioestimulantes – Casos Reais</vt:lpstr>
      <vt:lpstr>Bioestimulantes – Casos Reais</vt:lpstr>
      <vt:lpstr>Bioestimulantes – Casos Reais</vt:lpstr>
      <vt:lpstr>Bioestimulantes – Artigos interessantes</vt:lpstr>
      <vt:lpstr>Bioestimulantes – Artigos interessantes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Sandra Marisa Correia Mesquita de Campos Cappelle Severino</dc:creator>
  <cp:lastModifiedBy>Vitor Figueiredo</cp:lastModifiedBy>
  <cp:revision>10</cp:revision>
  <dcterms:created xsi:type="dcterms:W3CDTF">2019-03-20T10:27:06Z</dcterms:created>
  <dcterms:modified xsi:type="dcterms:W3CDTF">2019-03-21T15:58:54Z</dcterms:modified>
</cp:coreProperties>
</file>