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6" r:id="rId2"/>
    <p:sldId id="258" r:id="rId3"/>
    <p:sldId id="257" r:id="rId4"/>
    <p:sldId id="259" r:id="rId5"/>
    <p:sldId id="260" r:id="rId6"/>
    <p:sldId id="266" r:id="rId7"/>
    <p:sldId id="281" r:id="rId8"/>
    <p:sldId id="276" r:id="rId9"/>
    <p:sldId id="280" r:id="rId10"/>
    <p:sldId id="270" r:id="rId11"/>
    <p:sldId id="277" r:id="rId12"/>
    <p:sldId id="279" r:id="rId13"/>
    <p:sldId id="278" r:id="rId14"/>
    <p:sldId id="269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3CCCA1-804F-4375-AB74-99F09F68D244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42710CA-E41D-476D-89CD-2C495FEDB329}">
      <dgm:prSet/>
      <dgm:spPr/>
      <dgm:t>
        <a:bodyPr/>
        <a:lstStyle/>
        <a:p>
          <a:r>
            <a:rPr lang="pt-PT"/>
            <a:t>Introdução</a:t>
          </a:r>
          <a:endParaRPr lang="en-US"/>
        </a:p>
      </dgm:t>
    </dgm:pt>
    <dgm:pt modelId="{27CD7844-4745-4F6F-A1F8-4EE8932E9C11}" type="parTrans" cxnId="{0ED6022C-9CA0-4568-8B73-56F852AD39F1}">
      <dgm:prSet/>
      <dgm:spPr/>
      <dgm:t>
        <a:bodyPr/>
        <a:lstStyle/>
        <a:p>
          <a:endParaRPr lang="en-US"/>
        </a:p>
      </dgm:t>
    </dgm:pt>
    <dgm:pt modelId="{F37FE365-615B-4802-A936-F427D182B241}" type="sibTrans" cxnId="{0ED6022C-9CA0-4568-8B73-56F852AD39F1}">
      <dgm:prSet/>
      <dgm:spPr/>
      <dgm:t>
        <a:bodyPr/>
        <a:lstStyle/>
        <a:p>
          <a:endParaRPr lang="en-US"/>
        </a:p>
      </dgm:t>
    </dgm:pt>
    <dgm:pt modelId="{76E42E49-9901-41F6-89C0-6AB113D29009}">
      <dgm:prSet/>
      <dgm:spPr/>
      <dgm:t>
        <a:bodyPr/>
        <a:lstStyle/>
        <a:p>
          <a:r>
            <a:rPr lang="pt-PT"/>
            <a:t>Organismos Geneticamente modificados;</a:t>
          </a:r>
          <a:endParaRPr lang="en-US"/>
        </a:p>
      </dgm:t>
    </dgm:pt>
    <dgm:pt modelId="{C31F317B-70A3-4B6A-890B-61C96FC862B5}" type="parTrans" cxnId="{0F81E60D-3549-4FA6-B1A7-3B8B5F38619E}">
      <dgm:prSet/>
      <dgm:spPr/>
      <dgm:t>
        <a:bodyPr/>
        <a:lstStyle/>
        <a:p>
          <a:endParaRPr lang="en-US"/>
        </a:p>
      </dgm:t>
    </dgm:pt>
    <dgm:pt modelId="{140D5D38-E82C-420F-B241-DC7E20874743}" type="sibTrans" cxnId="{0F81E60D-3549-4FA6-B1A7-3B8B5F38619E}">
      <dgm:prSet/>
      <dgm:spPr/>
      <dgm:t>
        <a:bodyPr/>
        <a:lstStyle/>
        <a:p>
          <a:endParaRPr lang="en-US"/>
        </a:p>
      </dgm:t>
    </dgm:pt>
    <dgm:pt modelId="{52A92A2B-A6C6-45C7-8A10-656E9ADFBBB1}">
      <dgm:prSet/>
      <dgm:spPr/>
      <dgm:t>
        <a:bodyPr/>
        <a:lstStyle/>
        <a:p>
          <a:r>
            <a:rPr lang="pt-PT"/>
            <a:t>Organismos Transgénicos;</a:t>
          </a:r>
          <a:endParaRPr lang="en-US"/>
        </a:p>
      </dgm:t>
    </dgm:pt>
    <dgm:pt modelId="{DD58DF27-8948-4B71-AA37-097E6D80E741}" type="parTrans" cxnId="{AC5FE719-3E80-49AA-B630-AAC7DC8BA9A9}">
      <dgm:prSet/>
      <dgm:spPr/>
      <dgm:t>
        <a:bodyPr/>
        <a:lstStyle/>
        <a:p>
          <a:endParaRPr lang="en-US"/>
        </a:p>
      </dgm:t>
    </dgm:pt>
    <dgm:pt modelId="{C8AA0CAB-6E37-45AA-AD10-88302D717F4F}" type="sibTrans" cxnId="{AC5FE719-3E80-49AA-B630-AAC7DC8BA9A9}">
      <dgm:prSet/>
      <dgm:spPr/>
      <dgm:t>
        <a:bodyPr/>
        <a:lstStyle/>
        <a:p>
          <a:endParaRPr lang="en-US"/>
        </a:p>
      </dgm:t>
    </dgm:pt>
    <dgm:pt modelId="{0FF1E5A1-9087-4404-9DAD-8A402AFC6704}">
      <dgm:prSet/>
      <dgm:spPr/>
      <dgm:t>
        <a:bodyPr/>
        <a:lstStyle/>
        <a:p>
          <a:r>
            <a:rPr lang="pt-PT"/>
            <a:t>O Melhoramento Genetico;</a:t>
          </a:r>
          <a:endParaRPr lang="en-US"/>
        </a:p>
      </dgm:t>
    </dgm:pt>
    <dgm:pt modelId="{CB7AF439-4159-4F89-A98E-CD4F2ECA8215}" type="parTrans" cxnId="{67683282-1D69-4465-9330-897D5E32D039}">
      <dgm:prSet/>
      <dgm:spPr/>
      <dgm:t>
        <a:bodyPr/>
        <a:lstStyle/>
        <a:p>
          <a:endParaRPr lang="en-US"/>
        </a:p>
      </dgm:t>
    </dgm:pt>
    <dgm:pt modelId="{9D1E826D-471D-4838-B849-EC26D2EFBF98}" type="sibTrans" cxnId="{67683282-1D69-4465-9330-897D5E32D039}">
      <dgm:prSet/>
      <dgm:spPr/>
      <dgm:t>
        <a:bodyPr/>
        <a:lstStyle/>
        <a:p>
          <a:endParaRPr lang="en-US"/>
        </a:p>
      </dgm:t>
    </dgm:pt>
    <dgm:pt modelId="{9339FC8E-D197-4317-B050-67C4215FADEC}">
      <dgm:prSet/>
      <dgm:spPr/>
      <dgm:t>
        <a:bodyPr/>
        <a:lstStyle/>
        <a:p>
          <a:r>
            <a:rPr lang="pt-PT"/>
            <a:t>Surpresas Genéticas (BaCoSt);</a:t>
          </a:r>
          <a:endParaRPr lang="en-US"/>
        </a:p>
      </dgm:t>
    </dgm:pt>
    <dgm:pt modelId="{FCF64533-3D6D-475C-99C4-8A25B3068DB3}" type="parTrans" cxnId="{07E2321D-075B-4D23-B4B8-FFF556087B4E}">
      <dgm:prSet/>
      <dgm:spPr/>
      <dgm:t>
        <a:bodyPr/>
        <a:lstStyle/>
        <a:p>
          <a:endParaRPr lang="en-US"/>
        </a:p>
      </dgm:t>
    </dgm:pt>
    <dgm:pt modelId="{C5428A50-98A6-49FC-869B-876960AF0BC9}" type="sibTrans" cxnId="{07E2321D-075B-4D23-B4B8-FFF556087B4E}">
      <dgm:prSet/>
      <dgm:spPr/>
      <dgm:t>
        <a:bodyPr/>
        <a:lstStyle/>
        <a:p>
          <a:endParaRPr lang="en-US"/>
        </a:p>
      </dgm:t>
    </dgm:pt>
    <dgm:pt modelId="{8B6CAD28-E2B7-4AA0-B586-6806B79019C2}">
      <dgm:prSet/>
      <dgm:spPr/>
      <dgm:t>
        <a:bodyPr/>
        <a:lstStyle/>
        <a:p>
          <a:r>
            <a:rPr lang="pt-PT"/>
            <a:t>Evolução dos métodos, técnicas e instrumentos;</a:t>
          </a:r>
          <a:endParaRPr lang="en-US"/>
        </a:p>
      </dgm:t>
    </dgm:pt>
    <dgm:pt modelId="{D001EBB3-62A0-40D9-9025-3950B70C7727}" type="parTrans" cxnId="{490946B2-8C50-4056-8E30-79525DA013B2}">
      <dgm:prSet/>
      <dgm:spPr/>
      <dgm:t>
        <a:bodyPr/>
        <a:lstStyle/>
        <a:p>
          <a:endParaRPr lang="en-US"/>
        </a:p>
      </dgm:t>
    </dgm:pt>
    <dgm:pt modelId="{FCA36887-6296-4745-93F2-3D5544F36E22}" type="sibTrans" cxnId="{490946B2-8C50-4056-8E30-79525DA013B2}">
      <dgm:prSet/>
      <dgm:spPr/>
      <dgm:t>
        <a:bodyPr/>
        <a:lstStyle/>
        <a:p>
          <a:endParaRPr lang="en-US"/>
        </a:p>
      </dgm:t>
    </dgm:pt>
    <dgm:pt modelId="{1EFF8B00-6028-49CB-9305-EAA2A022CAC9}">
      <dgm:prSet/>
      <dgm:spPr/>
      <dgm:t>
        <a:bodyPr/>
        <a:lstStyle/>
        <a:p>
          <a:r>
            <a:rPr lang="pt-PT"/>
            <a:t>Vantagens e Desvantagens</a:t>
          </a:r>
          <a:endParaRPr lang="en-US"/>
        </a:p>
      </dgm:t>
    </dgm:pt>
    <dgm:pt modelId="{0E1DBD49-C7F1-4497-ACF0-B3FD818BB084}" type="parTrans" cxnId="{8EF93605-26D5-46E7-AA39-81A064A1CA20}">
      <dgm:prSet/>
      <dgm:spPr/>
      <dgm:t>
        <a:bodyPr/>
        <a:lstStyle/>
        <a:p>
          <a:endParaRPr lang="en-US"/>
        </a:p>
      </dgm:t>
    </dgm:pt>
    <dgm:pt modelId="{490E534A-F3A1-407B-8645-3CD244FFB639}" type="sibTrans" cxnId="{8EF93605-26D5-46E7-AA39-81A064A1CA20}">
      <dgm:prSet/>
      <dgm:spPr/>
      <dgm:t>
        <a:bodyPr/>
        <a:lstStyle/>
        <a:p>
          <a:endParaRPr lang="en-US"/>
        </a:p>
      </dgm:t>
    </dgm:pt>
    <dgm:pt modelId="{073A975A-4C19-4C33-8EFF-B9BBCBA44735}">
      <dgm:prSet/>
      <dgm:spPr/>
      <dgm:t>
        <a:bodyPr/>
        <a:lstStyle/>
        <a:p>
          <a:r>
            <a:rPr lang="pt-PT"/>
            <a:t>Casos de Estudo (EgPaRi)</a:t>
          </a:r>
          <a:endParaRPr lang="en-US"/>
        </a:p>
      </dgm:t>
    </dgm:pt>
    <dgm:pt modelId="{EA682CBA-FFE7-4306-B988-B3852E902BFE}" type="parTrans" cxnId="{47FF1987-F2AA-4E8E-A231-23E9057184DC}">
      <dgm:prSet/>
      <dgm:spPr/>
      <dgm:t>
        <a:bodyPr/>
        <a:lstStyle/>
        <a:p>
          <a:endParaRPr lang="en-US"/>
        </a:p>
      </dgm:t>
    </dgm:pt>
    <dgm:pt modelId="{0CE06B1B-7305-4792-915C-43DEB71B8757}" type="sibTrans" cxnId="{47FF1987-F2AA-4E8E-A231-23E9057184DC}">
      <dgm:prSet/>
      <dgm:spPr/>
      <dgm:t>
        <a:bodyPr/>
        <a:lstStyle/>
        <a:p>
          <a:endParaRPr lang="en-US"/>
        </a:p>
      </dgm:t>
    </dgm:pt>
    <dgm:pt modelId="{D5E2C96B-603B-4D55-BD8B-EEE5B12A82CA}">
      <dgm:prSet/>
      <dgm:spPr/>
      <dgm:t>
        <a:bodyPr/>
        <a:lstStyle/>
        <a:p>
          <a:r>
            <a:rPr lang="pt-PT"/>
            <a:t>Video</a:t>
          </a:r>
          <a:endParaRPr lang="en-US"/>
        </a:p>
      </dgm:t>
    </dgm:pt>
    <dgm:pt modelId="{1DDB2CCB-2AD3-432A-9C57-54C96D2605F4}" type="parTrans" cxnId="{8CC2012F-8C65-4B7E-9601-CED31586A423}">
      <dgm:prSet/>
      <dgm:spPr/>
      <dgm:t>
        <a:bodyPr/>
        <a:lstStyle/>
        <a:p>
          <a:endParaRPr lang="en-US"/>
        </a:p>
      </dgm:t>
    </dgm:pt>
    <dgm:pt modelId="{02A5688A-B67F-457E-BFAF-EABAB9F52874}" type="sibTrans" cxnId="{8CC2012F-8C65-4B7E-9601-CED31586A423}">
      <dgm:prSet/>
      <dgm:spPr/>
      <dgm:t>
        <a:bodyPr/>
        <a:lstStyle/>
        <a:p>
          <a:endParaRPr lang="en-US"/>
        </a:p>
      </dgm:t>
    </dgm:pt>
    <dgm:pt modelId="{6293C603-00B3-4AAE-B78D-F03D7FC5AD43}">
      <dgm:prSet/>
      <dgm:spPr/>
      <dgm:t>
        <a:bodyPr/>
        <a:lstStyle/>
        <a:p>
          <a:r>
            <a:rPr lang="pt-PT"/>
            <a:t>Conclusão </a:t>
          </a:r>
          <a:endParaRPr lang="en-US"/>
        </a:p>
      </dgm:t>
    </dgm:pt>
    <dgm:pt modelId="{B4F24363-BEA2-4FBB-90FF-328894976DEC}" type="parTrans" cxnId="{21311DBA-D655-49BE-837A-2D1135FF9769}">
      <dgm:prSet/>
      <dgm:spPr/>
      <dgm:t>
        <a:bodyPr/>
        <a:lstStyle/>
        <a:p>
          <a:endParaRPr lang="en-US"/>
        </a:p>
      </dgm:t>
    </dgm:pt>
    <dgm:pt modelId="{9166D142-A255-4E4C-8279-CEF47D47B2EE}" type="sibTrans" cxnId="{21311DBA-D655-49BE-837A-2D1135FF9769}">
      <dgm:prSet/>
      <dgm:spPr/>
      <dgm:t>
        <a:bodyPr/>
        <a:lstStyle/>
        <a:p>
          <a:endParaRPr lang="en-US"/>
        </a:p>
      </dgm:t>
    </dgm:pt>
    <dgm:pt modelId="{B718FA9D-B97A-42A1-A3C3-CF54E253F894}">
      <dgm:prSet/>
      <dgm:spPr/>
      <dgm:t>
        <a:bodyPr/>
        <a:lstStyle/>
        <a:p>
          <a:r>
            <a:rPr lang="pt-PT"/>
            <a:t>Bibliografia</a:t>
          </a:r>
          <a:endParaRPr lang="en-US"/>
        </a:p>
      </dgm:t>
    </dgm:pt>
    <dgm:pt modelId="{DAC7F8FF-C95A-4A76-86D4-434754ACEDE2}" type="parTrans" cxnId="{0EC427EF-2AC1-4730-929E-8734A962BB18}">
      <dgm:prSet/>
      <dgm:spPr/>
      <dgm:t>
        <a:bodyPr/>
        <a:lstStyle/>
        <a:p>
          <a:endParaRPr lang="en-US"/>
        </a:p>
      </dgm:t>
    </dgm:pt>
    <dgm:pt modelId="{B5644288-8CD9-40D3-8E97-587252BC6D20}" type="sibTrans" cxnId="{0EC427EF-2AC1-4730-929E-8734A962BB18}">
      <dgm:prSet/>
      <dgm:spPr/>
      <dgm:t>
        <a:bodyPr/>
        <a:lstStyle/>
        <a:p>
          <a:endParaRPr lang="en-US"/>
        </a:p>
      </dgm:t>
    </dgm:pt>
    <dgm:pt modelId="{DEDF5D58-18AE-4040-B9EB-9193B363F3E8}" type="pres">
      <dgm:prSet presAssocID="{4F3CCCA1-804F-4375-AB74-99F09F68D244}" presName="vert0" presStyleCnt="0">
        <dgm:presLayoutVars>
          <dgm:dir/>
          <dgm:animOne val="branch"/>
          <dgm:animLvl val="lvl"/>
        </dgm:presLayoutVars>
      </dgm:prSet>
      <dgm:spPr/>
    </dgm:pt>
    <dgm:pt modelId="{C5E0BD5E-C43D-4F07-BC38-D2FF143F3E9A}" type="pres">
      <dgm:prSet presAssocID="{642710CA-E41D-476D-89CD-2C495FEDB329}" presName="thickLine" presStyleLbl="alignNode1" presStyleIdx="0" presStyleCnt="11"/>
      <dgm:spPr/>
    </dgm:pt>
    <dgm:pt modelId="{817DEE30-22F5-401F-8B73-5A8C9A5C53E0}" type="pres">
      <dgm:prSet presAssocID="{642710CA-E41D-476D-89CD-2C495FEDB329}" presName="horz1" presStyleCnt="0"/>
      <dgm:spPr/>
    </dgm:pt>
    <dgm:pt modelId="{D6CB1ADA-E308-4683-9B5F-D9F6F0439F99}" type="pres">
      <dgm:prSet presAssocID="{642710CA-E41D-476D-89CD-2C495FEDB329}" presName="tx1" presStyleLbl="revTx" presStyleIdx="0" presStyleCnt="11"/>
      <dgm:spPr/>
    </dgm:pt>
    <dgm:pt modelId="{0CA47185-ECD2-4010-8FD7-DFD5FBC5F8BF}" type="pres">
      <dgm:prSet presAssocID="{642710CA-E41D-476D-89CD-2C495FEDB329}" presName="vert1" presStyleCnt="0"/>
      <dgm:spPr/>
    </dgm:pt>
    <dgm:pt modelId="{8D068D77-6954-410A-883B-EA99C2AC8B87}" type="pres">
      <dgm:prSet presAssocID="{76E42E49-9901-41F6-89C0-6AB113D29009}" presName="thickLine" presStyleLbl="alignNode1" presStyleIdx="1" presStyleCnt="11"/>
      <dgm:spPr/>
    </dgm:pt>
    <dgm:pt modelId="{6AF91F90-8825-406E-A036-7672D1FD8F38}" type="pres">
      <dgm:prSet presAssocID="{76E42E49-9901-41F6-89C0-6AB113D29009}" presName="horz1" presStyleCnt="0"/>
      <dgm:spPr/>
    </dgm:pt>
    <dgm:pt modelId="{F018A080-4D83-4AEF-AE36-124B6BFA1431}" type="pres">
      <dgm:prSet presAssocID="{76E42E49-9901-41F6-89C0-6AB113D29009}" presName="tx1" presStyleLbl="revTx" presStyleIdx="1" presStyleCnt="11"/>
      <dgm:spPr/>
    </dgm:pt>
    <dgm:pt modelId="{BB4BBE59-B9BD-4111-9566-9E1D55C1E219}" type="pres">
      <dgm:prSet presAssocID="{76E42E49-9901-41F6-89C0-6AB113D29009}" presName="vert1" presStyleCnt="0"/>
      <dgm:spPr/>
    </dgm:pt>
    <dgm:pt modelId="{69E22C5D-5D88-4DD9-A92A-494FE0F3ADB8}" type="pres">
      <dgm:prSet presAssocID="{52A92A2B-A6C6-45C7-8A10-656E9ADFBBB1}" presName="thickLine" presStyleLbl="alignNode1" presStyleIdx="2" presStyleCnt="11"/>
      <dgm:spPr/>
    </dgm:pt>
    <dgm:pt modelId="{D6D2A253-A937-40FB-A24D-818A00EE95FD}" type="pres">
      <dgm:prSet presAssocID="{52A92A2B-A6C6-45C7-8A10-656E9ADFBBB1}" presName="horz1" presStyleCnt="0"/>
      <dgm:spPr/>
    </dgm:pt>
    <dgm:pt modelId="{961695CC-4D44-4BBC-AD79-3F8C50C44804}" type="pres">
      <dgm:prSet presAssocID="{52A92A2B-A6C6-45C7-8A10-656E9ADFBBB1}" presName="tx1" presStyleLbl="revTx" presStyleIdx="2" presStyleCnt="11"/>
      <dgm:spPr/>
    </dgm:pt>
    <dgm:pt modelId="{D03DE337-5972-4599-B014-1C34464E8A0B}" type="pres">
      <dgm:prSet presAssocID="{52A92A2B-A6C6-45C7-8A10-656E9ADFBBB1}" presName="vert1" presStyleCnt="0"/>
      <dgm:spPr/>
    </dgm:pt>
    <dgm:pt modelId="{A597E404-CF77-45F4-A608-EC6FA4F3F19E}" type="pres">
      <dgm:prSet presAssocID="{0FF1E5A1-9087-4404-9DAD-8A402AFC6704}" presName="thickLine" presStyleLbl="alignNode1" presStyleIdx="3" presStyleCnt="11"/>
      <dgm:spPr/>
    </dgm:pt>
    <dgm:pt modelId="{192CBC5B-F17C-408F-9219-46BA832DED19}" type="pres">
      <dgm:prSet presAssocID="{0FF1E5A1-9087-4404-9DAD-8A402AFC6704}" presName="horz1" presStyleCnt="0"/>
      <dgm:spPr/>
    </dgm:pt>
    <dgm:pt modelId="{9217A816-8944-4D0A-9554-38235BBBCC89}" type="pres">
      <dgm:prSet presAssocID="{0FF1E5A1-9087-4404-9DAD-8A402AFC6704}" presName="tx1" presStyleLbl="revTx" presStyleIdx="3" presStyleCnt="11"/>
      <dgm:spPr/>
    </dgm:pt>
    <dgm:pt modelId="{821F928E-0E35-422C-A910-C0FEAB0D3611}" type="pres">
      <dgm:prSet presAssocID="{0FF1E5A1-9087-4404-9DAD-8A402AFC6704}" presName="vert1" presStyleCnt="0"/>
      <dgm:spPr/>
    </dgm:pt>
    <dgm:pt modelId="{C2E4608D-7ABD-4690-A7CD-1F968B7FB974}" type="pres">
      <dgm:prSet presAssocID="{9339FC8E-D197-4317-B050-67C4215FADEC}" presName="thickLine" presStyleLbl="alignNode1" presStyleIdx="4" presStyleCnt="11"/>
      <dgm:spPr/>
    </dgm:pt>
    <dgm:pt modelId="{556589C3-679D-4CF9-91F2-2A006CD89DC2}" type="pres">
      <dgm:prSet presAssocID="{9339FC8E-D197-4317-B050-67C4215FADEC}" presName="horz1" presStyleCnt="0"/>
      <dgm:spPr/>
    </dgm:pt>
    <dgm:pt modelId="{CFABAB40-457D-4CCA-9825-C0DC838B4925}" type="pres">
      <dgm:prSet presAssocID="{9339FC8E-D197-4317-B050-67C4215FADEC}" presName="tx1" presStyleLbl="revTx" presStyleIdx="4" presStyleCnt="11"/>
      <dgm:spPr/>
    </dgm:pt>
    <dgm:pt modelId="{9A7F12DE-F970-4ACE-85A1-602CB9AB50B3}" type="pres">
      <dgm:prSet presAssocID="{9339FC8E-D197-4317-B050-67C4215FADEC}" presName="vert1" presStyleCnt="0"/>
      <dgm:spPr/>
    </dgm:pt>
    <dgm:pt modelId="{AEB95BAA-0501-4D22-A925-39897CF8C5FD}" type="pres">
      <dgm:prSet presAssocID="{8B6CAD28-E2B7-4AA0-B586-6806B79019C2}" presName="thickLine" presStyleLbl="alignNode1" presStyleIdx="5" presStyleCnt="11"/>
      <dgm:spPr/>
    </dgm:pt>
    <dgm:pt modelId="{F38CD5CE-3A77-44BC-85EA-C3CA53D26575}" type="pres">
      <dgm:prSet presAssocID="{8B6CAD28-E2B7-4AA0-B586-6806B79019C2}" presName="horz1" presStyleCnt="0"/>
      <dgm:spPr/>
    </dgm:pt>
    <dgm:pt modelId="{5AD9B357-EB69-46A2-9D77-85CD42A56F55}" type="pres">
      <dgm:prSet presAssocID="{8B6CAD28-E2B7-4AA0-B586-6806B79019C2}" presName="tx1" presStyleLbl="revTx" presStyleIdx="5" presStyleCnt="11"/>
      <dgm:spPr/>
    </dgm:pt>
    <dgm:pt modelId="{FA91C7A2-84C6-4C50-B343-E9259419A9EF}" type="pres">
      <dgm:prSet presAssocID="{8B6CAD28-E2B7-4AA0-B586-6806B79019C2}" presName="vert1" presStyleCnt="0"/>
      <dgm:spPr/>
    </dgm:pt>
    <dgm:pt modelId="{4BB3B22D-6972-43CB-97BD-A0BBCBDA9D95}" type="pres">
      <dgm:prSet presAssocID="{1EFF8B00-6028-49CB-9305-EAA2A022CAC9}" presName="thickLine" presStyleLbl="alignNode1" presStyleIdx="6" presStyleCnt="11"/>
      <dgm:spPr/>
    </dgm:pt>
    <dgm:pt modelId="{D46EE280-D92C-4738-8A81-515F85FEF0F8}" type="pres">
      <dgm:prSet presAssocID="{1EFF8B00-6028-49CB-9305-EAA2A022CAC9}" presName="horz1" presStyleCnt="0"/>
      <dgm:spPr/>
    </dgm:pt>
    <dgm:pt modelId="{3E46EEAB-A578-49F6-B822-FDDC037AD9B0}" type="pres">
      <dgm:prSet presAssocID="{1EFF8B00-6028-49CB-9305-EAA2A022CAC9}" presName="tx1" presStyleLbl="revTx" presStyleIdx="6" presStyleCnt="11"/>
      <dgm:spPr/>
    </dgm:pt>
    <dgm:pt modelId="{CAA03F9D-2087-4969-8B13-1E12F5749648}" type="pres">
      <dgm:prSet presAssocID="{1EFF8B00-6028-49CB-9305-EAA2A022CAC9}" presName="vert1" presStyleCnt="0"/>
      <dgm:spPr/>
    </dgm:pt>
    <dgm:pt modelId="{FC18BE88-ABBE-45BF-A644-17250B7C7FBC}" type="pres">
      <dgm:prSet presAssocID="{073A975A-4C19-4C33-8EFF-B9BBCBA44735}" presName="thickLine" presStyleLbl="alignNode1" presStyleIdx="7" presStyleCnt="11"/>
      <dgm:spPr/>
    </dgm:pt>
    <dgm:pt modelId="{5CA100C0-08C4-490D-89D2-C0CB7A152D49}" type="pres">
      <dgm:prSet presAssocID="{073A975A-4C19-4C33-8EFF-B9BBCBA44735}" presName="horz1" presStyleCnt="0"/>
      <dgm:spPr/>
    </dgm:pt>
    <dgm:pt modelId="{BFF821AC-CE10-401A-9B58-C99EDCDEBDA2}" type="pres">
      <dgm:prSet presAssocID="{073A975A-4C19-4C33-8EFF-B9BBCBA44735}" presName="tx1" presStyleLbl="revTx" presStyleIdx="7" presStyleCnt="11"/>
      <dgm:spPr/>
    </dgm:pt>
    <dgm:pt modelId="{611AA594-D85B-4EF7-AD2F-903BBB87830E}" type="pres">
      <dgm:prSet presAssocID="{073A975A-4C19-4C33-8EFF-B9BBCBA44735}" presName="vert1" presStyleCnt="0"/>
      <dgm:spPr/>
    </dgm:pt>
    <dgm:pt modelId="{E4D124C1-A4C8-4FE4-B9FF-430E1C7F8F73}" type="pres">
      <dgm:prSet presAssocID="{D5E2C96B-603B-4D55-BD8B-EEE5B12A82CA}" presName="thickLine" presStyleLbl="alignNode1" presStyleIdx="8" presStyleCnt="11"/>
      <dgm:spPr/>
    </dgm:pt>
    <dgm:pt modelId="{F95C581B-3B68-4756-9041-D29C207063B9}" type="pres">
      <dgm:prSet presAssocID="{D5E2C96B-603B-4D55-BD8B-EEE5B12A82CA}" presName="horz1" presStyleCnt="0"/>
      <dgm:spPr/>
    </dgm:pt>
    <dgm:pt modelId="{9F81A4F4-281B-4A6B-AB0C-EB8CD4491F05}" type="pres">
      <dgm:prSet presAssocID="{D5E2C96B-603B-4D55-BD8B-EEE5B12A82CA}" presName="tx1" presStyleLbl="revTx" presStyleIdx="8" presStyleCnt="11"/>
      <dgm:spPr/>
    </dgm:pt>
    <dgm:pt modelId="{F9A61A36-399A-45ED-BA00-C75C21EED47E}" type="pres">
      <dgm:prSet presAssocID="{D5E2C96B-603B-4D55-BD8B-EEE5B12A82CA}" presName="vert1" presStyleCnt="0"/>
      <dgm:spPr/>
    </dgm:pt>
    <dgm:pt modelId="{A6A791C3-D9B3-4209-9414-59E072EDFEFC}" type="pres">
      <dgm:prSet presAssocID="{6293C603-00B3-4AAE-B78D-F03D7FC5AD43}" presName="thickLine" presStyleLbl="alignNode1" presStyleIdx="9" presStyleCnt="11"/>
      <dgm:spPr/>
    </dgm:pt>
    <dgm:pt modelId="{1BBC3DCD-5370-4BC1-858F-0C6420A204F6}" type="pres">
      <dgm:prSet presAssocID="{6293C603-00B3-4AAE-B78D-F03D7FC5AD43}" presName="horz1" presStyleCnt="0"/>
      <dgm:spPr/>
    </dgm:pt>
    <dgm:pt modelId="{EF60869D-2B84-449F-8E48-481FCFE9F5F5}" type="pres">
      <dgm:prSet presAssocID="{6293C603-00B3-4AAE-B78D-F03D7FC5AD43}" presName="tx1" presStyleLbl="revTx" presStyleIdx="9" presStyleCnt="11"/>
      <dgm:spPr/>
    </dgm:pt>
    <dgm:pt modelId="{AB78FB8D-75DB-4776-8C9C-5ACE511B9C09}" type="pres">
      <dgm:prSet presAssocID="{6293C603-00B3-4AAE-B78D-F03D7FC5AD43}" presName="vert1" presStyleCnt="0"/>
      <dgm:spPr/>
    </dgm:pt>
    <dgm:pt modelId="{EF7CDECB-3323-410B-9EF0-9D13CCEE238F}" type="pres">
      <dgm:prSet presAssocID="{B718FA9D-B97A-42A1-A3C3-CF54E253F894}" presName="thickLine" presStyleLbl="alignNode1" presStyleIdx="10" presStyleCnt="11"/>
      <dgm:spPr/>
    </dgm:pt>
    <dgm:pt modelId="{D890B28C-FECF-48EA-9B24-2F21F8427F0C}" type="pres">
      <dgm:prSet presAssocID="{B718FA9D-B97A-42A1-A3C3-CF54E253F894}" presName="horz1" presStyleCnt="0"/>
      <dgm:spPr/>
    </dgm:pt>
    <dgm:pt modelId="{E4D1F304-DC49-433D-AAA0-C6ADB86B6C40}" type="pres">
      <dgm:prSet presAssocID="{B718FA9D-B97A-42A1-A3C3-CF54E253F894}" presName="tx1" presStyleLbl="revTx" presStyleIdx="10" presStyleCnt="11"/>
      <dgm:spPr/>
    </dgm:pt>
    <dgm:pt modelId="{0329AD1A-3F05-4FA8-ADA0-9119D9E88373}" type="pres">
      <dgm:prSet presAssocID="{B718FA9D-B97A-42A1-A3C3-CF54E253F894}" presName="vert1" presStyleCnt="0"/>
      <dgm:spPr/>
    </dgm:pt>
  </dgm:ptLst>
  <dgm:cxnLst>
    <dgm:cxn modelId="{8EF93605-26D5-46E7-AA39-81A064A1CA20}" srcId="{4F3CCCA1-804F-4375-AB74-99F09F68D244}" destId="{1EFF8B00-6028-49CB-9305-EAA2A022CAC9}" srcOrd="6" destOrd="0" parTransId="{0E1DBD49-C7F1-4497-ACF0-B3FD818BB084}" sibTransId="{490E534A-F3A1-407B-8645-3CD244FFB639}"/>
    <dgm:cxn modelId="{0F81E60D-3549-4FA6-B1A7-3B8B5F38619E}" srcId="{4F3CCCA1-804F-4375-AB74-99F09F68D244}" destId="{76E42E49-9901-41F6-89C0-6AB113D29009}" srcOrd="1" destOrd="0" parTransId="{C31F317B-70A3-4B6A-890B-61C96FC862B5}" sibTransId="{140D5D38-E82C-420F-B241-DC7E20874743}"/>
    <dgm:cxn modelId="{AC5FE719-3E80-49AA-B630-AAC7DC8BA9A9}" srcId="{4F3CCCA1-804F-4375-AB74-99F09F68D244}" destId="{52A92A2B-A6C6-45C7-8A10-656E9ADFBBB1}" srcOrd="2" destOrd="0" parTransId="{DD58DF27-8948-4B71-AA37-097E6D80E741}" sibTransId="{C8AA0CAB-6E37-45AA-AD10-88302D717F4F}"/>
    <dgm:cxn modelId="{07E2321D-075B-4D23-B4B8-FFF556087B4E}" srcId="{4F3CCCA1-804F-4375-AB74-99F09F68D244}" destId="{9339FC8E-D197-4317-B050-67C4215FADEC}" srcOrd="4" destOrd="0" parTransId="{FCF64533-3D6D-475C-99C4-8A25B3068DB3}" sibTransId="{C5428A50-98A6-49FC-869B-876960AF0BC9}"/>
    <dgm:cxn modelId="{01BE661F-083A-4DCD-9748-5F7518662183}" type="presOf" srcId="{4F3CCCA1-804F-4375-AB74-99F09F68D244}" destId="{DEDF5D58-18AE-4040-B9EB-9193B363F3E8}" srcOrd="0" destOrd="0" presId="urn:microsoft.com/office/officeart/2008/layout/LinedList"/>
    <dgm:cxn modelId="{0ED6022C-9CA0-4568-8B73-56F852AD39F1}" srcId="{4F3CCCA1-804F-4375-AB74-99F09F68D244}" destId="{642710CA-E41D-476D-89CD-2C495FEDB329}" srcOrd="0" destOrd="0" parTransId="{27CD7844-4745-4F6F-A1F8-4EE8932E9C11}" sibTransId="{F37FE365-615B-4802-A936-F427D182B241}"/>
    <dgm:cxn modelId="{8CC2012F-8C65-4B7E-9601-CED31586A423}" srcId="{4F3CCCA1-804F-4375-AB74-99F09F68D244}" destId="{D5E2C96B-603B-4D55-BD8B-EEE5B12A82CA}" srcOrd="8" destOrd="0" parTransId="{1DDB2CCB-2AD3-432A-9C57-54C96D2605F4}" sibTransId="{02A5688A-B67F-457E-BFAF-EABAB9F52874}"/>
    <dgm:cxn modelId="{28AC293D-FDED-41E5-8ADE-BBC7ED054266}" type="presOf" srcId="{52A92A2B-A6C6-45C7-8A10-656E9ADFBBB1}" destId="{961695CC-4D44-4BBC-AD79-3F8C50C44804}" srcOrd="0" destOrd="0" presId="urn:microsoft.com/office/officeart/2008/layout/LinedList"/>
    <dgm:cxn modelId="{9E1E5B4B-029F-44AC-AB10-526701CBDC1E}" type="presOf" srcId="{D5E2C96B-603B-4D55-BD8B-EEE5B12A82CA}" destId="{9F81A4F4-281B-4A6B-AB0C-EB8CD4491F05}" srcOrd="0" destOrd="0" presId="urn:microsoft.com/office/officeart/2008/layout/LinedList"/>
    <dgm:cxn modelId="{6F41B575-5F68-4B42-A50D-56F0D6483E34}" type="presOf" srcId="{B718FA9D-B97A-42A1-A3C3-CF54E253F894}" destId="{E4D1F304-DC49-433D-AAA0-C6ADB86B6C40}" srcOrd="0" destOrd="0" presId="urn:microsoft.com/office/officeart/2008/layout/LinedList"/>
    <dgm:cxn modelId="{20E02F76-0125-4C12-AC40-BD8E4CC1B2EA}" type="presOf" srcId="{8B6CAD28-E2B7-4AA0-B586-6806B79019C2}" destId="{5AD9B357-EB69-46A2-9D77-85CD42A56F55}" srcOrd="0" destOrd="0" presId="urn:microsoft.com/office/officeart/2008/layout/LinedList"/>
    <dgm:cxn modelId="{D227A081-49FF-4751-BFFC-5E4C4CA6520F}" type="presOf" srcId="{6293C603-00B3-4AAE-B78D-F03D7FC5AD43}" destId="{EF60869D-2B84-449F-8E48-481FCFE9F5F5}" srcOrd="0" destOrd="0" presId="urn:microsoft.com/office/officeart/2008/layout/LinedList"/>
    <dgm:cxn modelId="{67683282-1D69-4465-9330-897D5E32D039}" srcId="{4F3CCCA1-804F-4375-AB74-99F09F68D244}" destId="{0FF1E5A1-9087-4404-9DAD-8A402AFC6704}" srcOrd="3" destOrd="0" parTransId="{CB7AF439-4159-4F89-A98E-CD4F2ECA8215}" sibTransId="{9D1E826D-471D-4838-B849-EC26D2EFBF98}"/>
    <dgm:cxn modelId="{47FF1987-F2AA-4E8E-A231-23E9057184DC}" srcId="{4F3CCCA1-804F-4375-AB74-99F09F68D244}" destId="{073A975A-4C19-4C33-8EFF-B9BBCBA44735}" srcOrd="7" destOrd="0" parTransId="{EA682CBA-FFE7-4306-B988-B3852E902BFE}" sibTransId="{0CE06B1B-7305-4792-915C-43DEB71B8757}"/>
    <dgm:cxn modelId="{F03480A0-A167-4947-A035-DB583D956103}" type="presOf" srcId="{1EFF8B00-6028-49CB-9305-EAA2A022CAC9}" destId="{3E46EEAB-A578-49F6-B822-FDDC037AD9B0}" srcOrd="0" destOrd="0" presId="urn:microsoft.com/office/officeart/2008/layout/LinedList"/>
    <dgm:cxn modelId="{7BE3AFA8-F395-4047-A020-2BC3CE1405A4}" type="presOf" srcId="{0FF1E5A1-9087-4404-9DAD-8A402AFC6704}" destId="{9217A816-8944-4D0A-9554-38235BBBCC89}" srcOrd="0" destOrd="0" presId="urn:microsoft.com/office/officeart/2008/layout/LinedList"/>
    <dgm:cxn modelId="{72C604A9-C73F-48C1-B19F-60240C4F772E}" type="presOf" srcId="{9339FC8E-D197-4317-B050-67C4215FADEC}" destId="{CFABAB40-457D-4CCA-9825-C0DC838B4925}" srcOrd="0" destOrd="0" presId="urn:microsoft.com/office/officeart/2008/layout/LinedList"/>
    <dgm:cxn modelId="{7A44ADB0-754C-439C-AFAD-8A6EC2E839C1}" type="presOf" srcId="{76E42E49-9901-41F6-89C0-6AB113D29009}" destId="{F018A080-4D83-4AEF-AE36-124B6BFA1431}" srcOrd="0" destOrd="0" presId="urn:microsoft.com/office/officeart/2008/layout/LinedList"/>
    <dgm:cxn modelId="{490946B2-8C50-4056-8E30-79525DA013B2}" srcId="{4F3CCCA1-804F-4375-AB74-99F09F68D244}" destId="{8B6CAD28-E2B7-4AA0-B586-6806B79019C2}" srcOrd="5" destOrd="0" parTransId="{D001EBB3-62A0-40D9-9025-3950B70C7727}" sibTransId="{FCA36887-6296-4745-93F2-3D5544F36E22}"/>
    <dgm:cxn modelId="{21311DBA-D655-49BE-837A-2D1135FF9769}" srcId="{4F3CCCA1-804F-4375-AB74-99F09F68D244}" destId="{6293C603-00B3-4AAE-B78D-F03D7FC5AD43}" srcOrd="9" destOrd="0" parTransId="{B4F24363-BEA2-4FBB-90FF-328894976DEC}" sibTransId="{9166D142-A255-4E4C-8279-CEF47D47B2EE}"/>
    <dgm:cxn modelId="{B6DE03D1-635A-4C22-A65B-09BD8C75BBC0}" type="presOf" srcId="{642710CA-E41D-476D-89CD-2C495FEDB329}" destId="{D6CB1ADA-E308-4683-9B5F-D9F6F0439F99}" srcOrd="0" destOrd="0" presId="urn:microsoft.com/office/officeart/2008/layout/LinedList"/>
    <dgm:cxn modelId="{0EC427EF-2AC1-4730-929E-8734A962BB18}" srcId="{4F3CCCA1-804F-4375-AB74-99F09F68D244}" destId="{B718FA9D-B97A-42A1-A3C3-CF54E253F894}" srcOrd="10" destOrd="0" parTransId="{DAC7F8FF-C95A-4A76-86D4-434754ACEDE2}" sibTransId="{B5644288-8CD9-40D3-8E97-587252BC6D20}"/>
    <dgm:cxn modelId="{F4EAA2F3-8045-4A2D-AC10-925530D95FFF}" type="presOf" srcId="{073A975A-4C19-4C33-8EFF-B9BBCBA44735}" destId="{BFF821AC-CE10-401A-9B58-C99EDCDEBDA2}" srcOrd="0" destOrd="0" presId="urn:microsoft.com/office/officeart/2008/layout/LinedList"/>
    <dgm:cxn modelId="{4757768C-EEAA-4B2A-A399-F60F8DABAF94}" type="presParOf" srcId="{DEDF5D58-18AE-4040-B9EB-9193B363F3E8}" destId="{C5E0BD5E-C43D-4F07-BC38-D2FF143F3E9A}" srcOrd="0" destOrd="0" presId="urn:microsoft.com/office/officeart/2008/layout/LinedList"/>
    <dgm:cxn modelId="{B648E87A-4AB0-4F9B-831E-20A555D9DBB6}" type="presParOf" srcId="{DEDF5D58-18AE-4040-B9EB-9193B363F3E8}" destId="{817DEE30-22F5-401F-8B73-5A8C9A5C53E0}" srcOrd="1" destOrd="0" presId="urn:microsoft.com/office/officeart/2008/layout/LinedList"/>
    <dgm:cxn modelId="{DE8C3C54-224C-48F9-8F9A-03BE88CCFDB1}" type="presParOf" srcId="{817DEE30-22F5-401F-8B73-5A8C9A5C53E0}" destId="{D6CB1ADA-E308-4683-9B5F-D9F6F0439F99}" srcOrd="0" destOrd="0" presId="urn:microsoft.com/office/officeart/2008/layout/LinedList"/>
    <dgm:cxn modelId="{D2533C18-2B4B-4E5D-8987-1ED9EFE0A9E5}" type="presParOf" srcId="{817DEE30-22F5-401F-8B73-5A8C9A5C53E0}" destId="{0CA47185-ECD2-4010-8FD7-DFD5FBC5F8BF}" srcOrd="1" destOrd="0" presId="urn:microsoft.com/office/officeart/2008/layout/LinedList"/>
    <dgm:cxn modelId="{06F60220-F880-43E5-9D72-103A9B3BEE30}" type="presParOf" srcId="{DEDF5D58-18AE-4040-B9EB-9193B363F3E8}" destId="{8D068D77-6954-410A-883B-EA99C2AC8B87}" srcOrd="2" destOrd="0" presId="urn:microsoft.com/office/officeart/2008/layout/LinedList"/>
    <dgm:cxn modelId="{09A9ADDE-9429-41EB-962F-CC8ED7F2B935}" type="presParOf" srcId="{DEDF5D58-18AE-4040-B9EB-9193B363F3E8}" destId="{6AF91F90-8825-406E-A036-7672D1FD8F38}" srcOrd="3" destOrd="0" presId="urn:microsoft.com/office/officeart/2008/layout/LinedList"/>
    <dgm:cxn modelId="{353D0C65-E22B-4D40-BA44-FC8B173D0182}" type="presParOf" srcId="{6AF91F90-8825-406E-A036-7672D1FD8F38}" destId="{F018A080-4D83-4AEF-AE36-124B6BFA1431}" srcOrd="0" destOrd="0" presId="urn:microsoft.com/office/officeart/2008/layout/LinedList"/>
    <dgm:cxn modelId="{DFEF5149-14FA-4CE7-BB89-82C35AD8429E}" type="presParOf" srcId="{6AF91F90-8825-406E-A036-7672D1FD8F38}" destId="{BB4BBE59-B9BD-4111-9566-9E1D55C1E219}" srcOrd="1" destOrd="0" presId="urn:microsoft.com/office/officeart/2008/layout/LinedList"/>
    <dgm:cxn modelId="{197E3722-B40D-485D-ACE7-C8C05909041C}" type="presParOf" srcId="{DEDF5D58-18AE-4040-B9EB-9193B363F3E8}" destId="{69E22C5D-5D88-4DD9-A92A-494FE0F3ADB8}" srcOrd="4" destOrd="0" presId="urn:microsoft.com/office/officeart/2008/layout/LinedList"/>
    <dgm:cxn modelId="{6236A609-984D-4382-81E0-8EBED629B049}" type="presParOf" srcId="{DEDF5D58-18AE-4040-B9EB-9193B363F3E8}" destId="{D6D2A253-A937-40FB-A24D-818A00EE95FD}" srcOrd="5" destOrd="0" presId="urn:microsoft.com/office/officeart/2008/layout/LinedList"/>
    <dgm:cxn modelId="{CE7F470F-62A4-44CE-98B6-EC6159B636A3}" type="presParOf" srcId="{D6D2A253-A937-40FB-A24D-818A00EE95FD}" destId="{961695CC-4D44-4BBC-AD79-3F8C50C44804}" srcOrd="0" destOrd="0" presId="urn:microsoft.com/office/officeart/2008/layout/LinedList"/>
    <dgm:cxn modelId="{0818DE77-03C7-4900-B88B-C67E8DEFA12F}" type="presParOf" srcId="{D6D2A253-A937-40FB-A24D-818A00EE95FD}" destId="{D03DE337-5972-4599-B014-1C34464E8A0B}" srcOrd="1" destOrd="0" presId="urn:microsoft.com/office/officeart/2008/layout/LinedList"/>
    <dgm:cxn modelId="{A392F419-AD93-486F-B759-20E78331B852}" type="presParOf" srcId="{DEDF5D58-18AE-4040-B9EB-9193B363F3E8}" destId="{A597E404-CF77-45F4-A608-EC6FA4F3F19E}" srcOrd="6" destOrd="0" presId="urn:microsoft.com/office/officeart/2008/layout/LinedList"/>
    <dgm:cxn modelId="{C45A9F66-46C8-44B7-82EE-9FE7D8C8E5D6}" type="presParOf" srcId="{DEDF5D58-18AE-4040-B9EB-9193B363F3E8}" destId="{192CBC5B-F17C-408F-9219-46BA832DED19}" srcOrd="7" destOrd="0" presId="urn:microsoft.com/office/officeart/2008/layout/LinedList"/>
    <dgm:cxn modelId="{C0CCFDB1-BD7B-4B58-AE2E-5378298449C2}" type="presParOf" srcId="{192CBC5B-F17C-408F-9219-46BA832DED19}" destId="{9217A816-8944-4D0A-9554-38235BBBCC89}" srcOrd="0" destOrd="0" presId="urn:microsoft.com/office/officeart/2008/layout/LinedList"/>
    <dgm:cxn modelId="{895FBFB4-7CC3-4E93-AD7B-F1F49C262AEE}" type="presParOf" srcId="{192CBC5B-F17C-408F-9219-46BA832DED19}" destId="{821F928E-0E35-422C-A910-C0FEAB0D3611}" srcOrd="1" destOrd="0" presId="urn:microsoft.com/office/officeart/2008/layout/LinedList"/>
    <dgm:cxn modelId="{78A47A32-C822-4FE1-9626-05DB0AB5C30C}" type="presParOf" srcId="{DEDF5D58-18AE-4040-B9EB-9193B363F3E8}" destId="{C2E4608D-7ABD-4690-A7CD-1F968B7FB974}" srcOrd="8" destOrd="0" presId="urn:microsoft.com/office/officeart/2008/layout/LinedList"/>
    <dgm:cxn modelId="{98526CA5-CE1C-4856-A867-B44C1260F56E}" type="presParOf" srcId="{DEDF5D58-18AE-4040-B9EB-9193B363F3E8}" destId="{556589C3-679D-4CF9-91F2-2A006CD89DC2}" srcOrd="9" destOrd="0" presId="urn:microsoft.com/office/officeart/2008/layout/LinedList"/>
    <dgm:cxn modelId="{5D6BAAFE-E7EE-43BA-8B5E-171AA0A70E39}" type="presParOf" srcId="{556589C3-679D-4CF9-91F2-2A006CD89DC2}" destId="{CFABAB40-457D-4CCA-9825-C0DC838B4925}" srcOrd="0" destOrd="0" presId="urn:microsoft.com/office/officeart/2008/layout/LinedList"/>
    <dgm:cxn modelId="{67C55620-99DA-4B76-A87C-ADEAA94DFCEC}" type="presParOf" srcId="{556589C3-679D-4CF9-91F2-2A006CD89DC2}" destId="{9A7F12DE-F970-4ACE-85A1-602CB9AB50B3}" srcOrd="1" destOrd="0" presId="urn:microsoft.com/office/officeart/2008/layout/LinedList"/>
    <dgm:cxn modelId="{A9D67E52-BEAD-44CB-AA75-4F3773FBC960}" type="presParOf" srcId="{DEDF5D58-18AE-4040-B9EB-9193B363F3E8}" destId="{AEB95BAA-0501-4D22-A925-39897CF8C5FD}" srcOrd="10" destOrd="0" presId="urn:microsoft.com/office/officeart/2008/layout/LinedList"/>
    <dgm:cxn modelId="{7BBEFA63-7C1B-4E88-8CB8-CEA4A9247949}" type="presParOf" srcId="{DEDF5D58-18AE-4040-B9EB-9193B363F3E8}" destId="{F38CD5CE-3A77-44BC-85EA-C3CA53D26575}" srcOrd="11" destOrd="0" presId="urn:microsoft.com/office/officeart/2008/layout/LinedList"/>
    <dgm:cxn modelId="{C2117367-5C38-4F43-94D4-E6F6894C0007}" type="presParOf" srcId="{F38CD5CE-3A77-44BC-85EA-C3CA53D26575}" destId="{5AD9B357-EB69-46A2-9D77-85CD42A56F55}" srcOrd="0" destOrd="0" presId="urn:microsoft.com/office/officeart/2008/layout/LinedList"/>
    <dgm:cxn modelId="{2F6E9042-544E-4604-8661-C2115F79653D}" type="presParOf" srcId="{F38CD5CE-3A77-44BC-85EA-C3CA53D26575}" destId="{FA91C7A2-84C6-4C50-B343-E9259419A9EF}" srcOrd="1" destOrd="0" presId="urn:microsoft.com/office/officeart/2008/layout/LinedList"/>
    <dgm:cxn modelId="{E2DF0611-8ADE-4B97-A16D-C8EF8CF090B7}" type="presParOf" srcId="{DEDF5D58-18AE-4040-B9EB-9193B363F3E8}" destId="{4BB3B22D-6972-43CB-97BD-A0BBCBDA9D95}" srcOrd="12" destOrd="0" presId="urn:microsoft.com/office/officeart/2008/layout/LinedList"/>
    <dgm:cxn modelId="{0AE67E63-3E6A-48B3-B565-03BE6BCDDADC}" type="presParOf" srcId="{DEDF5D58-18AE-4040-B9EB-9193B363F3E8}" destId="{D46EE280-D92C-4738-8A81-515F85FEF0F8}" srcOrd="13" destOrd="0" presId="urn:microsoft.com/office/officeart/2008/layout/LinedList"/>
    <dgm:cxn modelId="{61294C3F-5D47-4C89-A1ED-8281A475B34B}" type="presParOf" srcId="{D46EE280-D92C-4738-8A81-515F85FEF0F8}" destId="{3E46EEAB-A578-49F6-B822-FDDC037AD9B0}" srcOrd="0" destOrd="0" presId="urn:microsoft.com/office/officeart/2008/layout/LinedList"/>
    <dgm:cxn modelId="{9B04AB64-C0CF-49B0-85C0-F7C3194B7FD8}" type="presParOf" srcId="{D46EE280-D92C-4738-8A81-515F85FEF0F8}" destId="{CAA03F9D-2087-4969-8B13-1E12F5749648}" srcOrd="1" destOrd="0" presId="urn:microsoft.com/office/officeart/2008/layout/LinedList"/>
    <dgm:cxn modelId="{2EE0DADE-5CC7-4C6C-84B1-53B4481D9140}" type="presParOf" srcId="{DEDF5D58-18AE-4040-B9EB-9193B363F3E8}" destId="{FC18BE88-ABBE-45BF-A644-17250B7C7FBC}" srcOrd="14" destOrd="0" presId="urn:microsoft.com/office/officeart/2008/layout/LinedList"/>
    <dgm:cxn modelId="{AE2194C3-0E6B-448B-94F5-5DDAB5AB0985}" type="presParOf" srcId="{DEDF5D58-18AE-4040-B9EB-9193B363F3E8}" destId="{5CA100C0-08C4-490D-89D2-C0CB7A152D49}" srcOrd="15" destOrd="0" presId="urn:microsoft.com/office/officeart/2008/layout/LinedList"/>
    <dgm:cxn modelId="{3D56E452-06CB-4B79-89FF-49A4D4342238}" type="presParOf" srcId="{5CA100C0-08C4-490D-89D2-C0CB7A152D49}" destId="{BFF821AC-CE10-401A-9B58-C99EDCDEBDA2}" srcOrd="0" destOrd="0" presId="urn:microsoft.com/office/officeart/2008/layout/LinedList"/>
    <dgm:cxn modelId="{30E108FF-915F-4E72-8CDC-44F1BBDB01DF}" type="presParOf" srcId="{5CA100C0-08C4-490D-89D2-C0CB7A152D49}" destId="{611AA594-D85B-4EF7-AD2F-903BBB87830E}" srcOrd="1" destOrd="0" presId="urn:microsoft.com/office/officeart/2008/layout/LinedList"/>
    <dgm:cxn modelId="{8C159A8A-F5F9-4802-8FAE-DFD5226B8E5C}" type="presParOf" srcId="{DEDF5D58-18AE-4040-B9EB-9193B363F3E8}" destId="{E4D124C1-A4C8-4FE4-B9FF-430E1C7F8F73}" srcOrd="16" destOrd="0" presId="urn:microsoft.com/office/officeart/2008/layout/LinedList"/>
    <dgm:cxn modelId="{63924A0E-7E86-415E-AE39-40F9B36772D0}" type="presParOf" srcId="{DEDF5D58-18AE-4040-B9EB-9193B363F3E8}" destId="{F95C581B-3B68-4756-9041-D29C207063B9}" srcOrd="17" destOrd="0" presId="urn:microsoft.com/office/officeart/2008/layout/LinedList"/>
    <dgm:cxn modelId="{B73EB546-CB07-4D4D-8C7D-286584339B88}" type="presParOf" srcId="{F95C581B-3B68-4756-9041-D29C207063B9}" destId="{9F81A4F4-281B-4A6B-AB0C-EB8CD4491F05}" srcOrd="0" destOrd="0" presId="urn:microsoft.com/office/officeart/2008/layout/LinedList"/>
    <dgm:cxn modelId="{36492905-E416-46EC-8E4B-ED62036246AD}" type="presParOf" srcId="{F95C581B-3B68-4756-9041-D29C207063B9}" destId="{F9A61A36-399A-45ED-BA00-C75C21EED47E}" srcOrd="1" destOrd="0" presId="urn:microsoft.com/office/officeart/2008/layout/LinedList"/>
    <dgm:cxn modelId="{31A198A4-5D38-4B6A-9344-62B344AB1FC8}" type="presParOf" srcId="{DEDF5D58-18AE-4040-B9EB-9193B363F3E8}" destId="{A6A791C3-D9B3-4209-9414-59E072EDFEFC}" srcOrd="18" destOrd="0" presId="urn:microsoft.com/office/officeart/2008/layout/LinedList"/>
    <dgm:cxn modelId="{F0C25D3D-1ABF-4605-B89C-E81D4866786A}" type="presParOf" srcId="{DEDF5D58-18AE-4040-B9EB-9193B363F3E8}" destId="{1BBC3DCD-5370-4BC1-858F-0C6420A204F6}" srcOrd="19" destOrd="0" presId="urn:microsoft.com/office/officeart/2008/layout/LinedList"/>
    <dgm:cxn modelId="{53C70E44-8476-4DD2-8A7D-0CBCC1E10F00}" type="presParOf" srcId="{1BBC3DCD-5370-4BC1-858F-0C6420A204F6}" destId="{EF60869D-2B84-449F-8E48-481FCFE9F5F5}" srcOrd="0" destOrd="0" presId="urn:microsoft.com/office/officeart/2008/layout/LinedList"/>
    <dgm:cxn modelId="{537634DB-3B63-4503-8004-EF9453D9D398}" type="presParOf" srcId="{1BBC3DCD-5370-4BC1-858F-0C6420A204F6}" destId="{AB78FB8D-75DB-4776-8C9C-5ACE511B9C09}" srcOrd="1" destOrd="0" presId="urn:microsoft.com/office/officeart/2008/layout/LinedList"/>
    <dgm:cxn modelId="{BA1DB103-0F6A-4CE4-A6B9-3FF7328DDD19}" type="presParOf" srcId="{DEDF5D58-18AE-4040-B9EB-9193B363F3E8}" destId="{EF7CDECB-3323-410B-9EF0-9D13CCEE238F}" srcOrd="20" destOrd="0" presId="urn:microsoft.com/office/officeart/2008/layout/LinedList"/>
    <dgm:cxn modelId="{CC1E35B7-EDA6-47C7-AAC5-E4910ABDBD5E}" type="presParOf" srcId="{DEDF5D58-18AE-4040-B9EB-9193B363F3E8}" destId="{D890B28C-FECF-48EA-9B24-2F21F8427F0C}" srcOrd="21" destOrd="0" presId="urn:microsoft.com/office/officeart/2008/layout/LinedList"/>
    <dgm:cxn modelId="{A09D829B-B5FA-40FB-AF4A-E2F91DCDD636}" type="presParOf" srcId="{D890B28C-FECF-48EA-9B24-2F21F8427F0C}" destId="{E4D1F304-DC49-433D-AAA0-C6ADB86B6C40}" srcOrd="0" destOrd="0" presId="urn:microsoft.com/office/officeart/2008/layout/LinedList"/>
    <dgm:cxn modelId="{0CE36E22-6FAA-451E-A06C-DB6EBC3CDB90}" type="presParOf" srcId="{D890B28C-FECF-48EA-9B24-2F21F8427F0C}" destId="{0329AD1A-3F05-4FA8-ADA0-9119D9E8837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212950-6C96-4347-84F7-3906BE71D94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C862871-FBCF-4700-9FE8-9D8DED509C8A}">
      <dgm:prSet/>
      <dgm:spPr/>
      <dgm:t>
        <a:bodyPr/>
        <a:lstStyle/>
        <a:p>
          <a:r>
            <a:rPr lang="pt-PT" dirty="0"/>
            <a:t>Estes são alguns exemplos que serão usados como caso de estudo, devido ao grande papel que o melhoramento genético teve como solução ao problema que estas comunidades enfrentavam:</a:t>
          </a:r>
          <a:endParaRPr lang="en-US" dirty="0"/>
        </a:p>
      </dgm:t>
    </dgm:pt>
    <dgm:pt modelId="{CB8A5A8D-7E9A-4609-A2D2-47B5C0359051}" type="parTrans" cxnId="{FB7031E1-CC7D-4155-8CBF-9A7C25E7A198}">
      <dgm:prSet/>
      <dgm:spPr/>
      <dgm:t>
        <a:bodyPr/>
        <a:lstStyle/>
        <a:p>
          <a:endParaRPr lang="en-US"/>
        </a:p>
      </dgm:t>
    </dgm:pt>
    <dgm:pt modelId="{36EF0B75-D376-4B7E-82B3-0DF723BE4AC2}" type="sibTrans" cxnId="{FB7031E1-CC7D-4155-8CBF-9A7C25E7A198}">
      <dgm:prSet/>
      <dgm:spPr/>
      <dgm:t>
        <a:bodyPr/>
        <a:lstStyle/>
        <a:p>
          <a:endParaRPr lang="en-US"/>
        </a:p>
      </dgm:t>
    </dgm:pt>
    <dgm:pt modelId="{01B7B33A-68D6-41F8-AA6A-623AB54421BF}">
      <dgm:prSet/>
      <dgm:spPr/>
      <dgm:t>
        <a:bodyPr/>
        <a:lstStyle/>
        <a:p>
          <a:r>
            <a:rPr lang="pt-PT" dirty="0"/>
            <a:t>Beringela, Bangladesh, com propriedades </a:t>
          </a:r>
          <a:r>
            <a:rPr lang="pt-PT" dirty="0" err="1"/>
            <a:t>aleloquimicas</a:t>
          </a:r>
          <a:r>
            <a:rPr lang="pt-PT" dirty="0"/>
            <a:t> </a:t>
          </a:r>
          <a:r>
            <a:rPr lang="pt-PT" dirty="0" err="1"/>
            <a:t>fitocidas</a:t>
          </a:r>
          <a:r>
            <a:rPr lang="pt-PT" dirty="0"/>
            <a:t>;</a:t>
          </a:r>
          <a:endParaRPr lang="en-US" dirty="0"/>
        </a:p>
      </dgm:t>
    </dgm:pt>
    <dgm:pt modelId="{BA57ED21-D85D-4A0C-AFE3-6D7038F9D478}" type="parTrans" cxnId="{C07A394C-71FA-4917-9CAA-EA6A2A7649AB}">
      <dgm:prSet/>
      <dgm:spPr/>
      <dgm:t>
        <a:bodyPr/>
        <a:lstStyle/>
        <a:p>
          <a:endParaRPr lang="en-US"/>
        </a:p>
      </dgm:t>
    </dgm:pt>
    <dgm:pt modelId="{A4F10E42-3D44-4DBA-90DB-4613EE44CDFD}" type="sibTrans" cxnId="{C07A394C-71FA-4917-9CAA-EA6A2A7649AB}">
      <dgm:prSet/>
      <dgm:spPr/>
      <dgm:t>
        <a:bodyPr/>
        <a:lstStyle/>
        <a:p>
          <a:endParaRPr lang="en-US"/>
        </a:p>
      </dgm:t>
    </dgm:pt>
    <dgm:pt modelId="{D7ABF59E-4705-4192-93DF-A622F95F3C85}">
      <dgm:prSet/>
      <dgm:spPr/>
      <dgm:t>
        <a:bodyPr/>
        <a:lstStyle/>
        <a:p>
          <a:r>
            <a:rPr lang="pt-PT" dirty="0"/>
            <a:t>Papaia, </a:t>
          </a:r>
          <a:r>
            <a:rPr lang="pt-PT" dirty="0" err="1"/>
            <a:t>Hawai</a:t>
          </a:r>
          <a:r>
            <a:rPr lang="pt-PT" dirty="0"/>
            <a:t>, resistente uma doença criptogâmica alvo;</a:t>
          </a:r>
          <a:endParaRPr lang="en-US" dirty="0"/>
        </a:p>
      </dgm:t>
    </dgm:pt>
    <dgm:pt modelId="{A53C1BB7-7765-4717-AF30-600EE8FD021D}" type="parTrans" cxnId="{89485CF6-E327-4BD5-924C-9B3E08AFFA1F}">
      <dgm:prSet/>
      <dgm:spPr/>
      <dgm:t>
        <a:bodyPr/>
        <a:lstStyle/>
        <a:p>
          <a:endParaRPr lang="en-US"/>
        </a:p>
      </dgm:t>
    </dgm:pt>
    <dgm:pt modelId="{9825D528-46E1-4DD4-9568-6786BC96ABEB}" type="sibTrans" cxnId="{89485CF6-E327-4BD5-924C-9B3E08AFFA1F}">
      <dgm:prSet/>
      <dgm:spPr/>
      <dgm:t>
        <a:bodyPr/>
        <a:lstStyle/>
        <a:p>
          <a:endParaRPr lang="en-US"/>
        </a:p>
      </dgm:t>
    </dgm:pt>
    <dgm:pt modelId="{45478264-B69D-4793-8A74-9933178FF168}">
      <dgm:prSet/>
      <dgm:spPr/>
      <dgm:t>
        <a:bodyPr/>
        <a:lstStyle/>
        <a:p>
          <a:r>
            <a:rPr lang="pt-PT" dirty="0"/>
            <a:t>Arroz sub1, resistente a longos períodos de inundação;</a:t>
          </a:r>
          <a:endParaRPr lang="en-US" dirty="0"/>
        </a:p>
      </dgm:t>
    </dgm:pt>
    <dgm:pt modelId="{EB229240-B91F-4690-ADA6-5D453AEF997C}" type="parTrans" cxnId="{0AA8977B-F750-4129-8C21-94BC2FF7BC29}">
      <dgm:prSet/>
      <dgm:spPr/>
      <dgm:t>
        <a:bodyPr/>
        <a:lstStyle/>
        <a:p>
          <a:endParaRPr lang="en-US"/>
        </a:p>
      </dgm:t>
    </dgm:pt>
    <dgm:pt modelId="{69174015-EA48-40FE-950B-A65071120D03}" type="sibTrans" cxnId="{0AA8977B-F750-4129-8C21-94BC2FF7BC29}">
      <dgm:prSet/>
      <dgm:spPr/>
      <dgm:t>
        <a:bodyPr/>
        <a:lstStyle/>
        <a:p>
          <a:endParaRPr lang="en-US"/>
        </a:p>
      </dgm:t>
    </dgm:pt>
    <dgm:pt modelId="{4CF38FAF-7FA9-49AF-9215-DB019AA99F86}" type="pres">
      <dgm:prSet presAssocID="{B5212950-6C96-4347-84F7-3906BE71D94F}" presName="root" presStyleCnt="0">
        <dgm:presLayoutVars>
          <dgm:dir/>
          <dgm:resizeHandles val="exact"/>
        </dgm:presLayoutVars>
      </dgm:prSet>
      <dgm:spPr/>
    </dgm:pt>
    <dgm:pt modelId="{9C08422A-5F7F-4181-8EEA-18FBDD040A28}" type="pres">
      <dgm:prSet presAssocID="{0C862871-FBCF-4700-9FE8-9D8DED509C8A}" presName="compNode" presStyleCnt="0"/>
      <dgm:spPr/>
    </dgm:pt>
    <dgm:pt modelId="{0E417881-769C-47E7-B366-F9AF71A953B2}" type="pres">
      <dgm:prSet presAssocID="{0C862871-FBCF-4700-9FE8-9D8DED509C8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EA881F0C-4CAF-4C76-8271-719832A13720}" type="pres">
      <dgm:prSet presAssocID="{0C862871-FBCF-4700-9FE8-9D8DED509C8A}" presName="spaceRect" presStyleCnt="0"/>
      <dgm:spPr/>
    </dgm:pt>
    <dgm:pt modelId="{76D4494D-1771-4F7E-8305-B444B465C4FE}" type="pres">
      <dgm:prSet presAssocID="{0C862871-FBCF-4700-9FE8-9D8DED509C8A}" presName="textRect" presStyleLbl="revTx" presStyleIdx="0" presStyleCnt="4">
        <dgm:presLayoutVars>
          <dgm:chMax val="1"/>
          <dgm:chPref val="1"/>
        </dgm:presLayoutVars>
      </dgm:prSet>
      <dgm:spPr/>
    </dgm:pt>
    <dgm:pt modelId="{CD707997-303D-4F6C-9B88-96F4B2FB5C5A}" type="pres">
      <dgm:prSet presAssocID="{36EF0B75-D376-4B7E-82B3-0DF723BE4AC2}" presName="sibTrans" presStyleCnt="0"/>
      <dgm:spPr/>
    </dgm:pt>
    <dgm:pt modelId="{8B99428B-7908-4DF6-94AE-11983A470C6D}" type="pres">
      <dgm:prSet presAssocID="{01B7B33A-68D6-41F8-AA6A-623AB54421BF}" presName="compNode" presStyleCnt="0"/>
      <dgm:spPr/>
    </dgm:pt>
    <dgm:pt modelId="{7B99FECF-B180-4A85-85A8-6AB309D734A9}" type="pres">
      <dgm:prSet presAssocID="{01B7B33A-68D6-41F8-AA6A-623AB54421B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AD2A4CB8-D326-416A-AC1D-FC306539EA3E}" type="pres">
      <dgm:prSet presAssocID="{01B7B33A-68D6-41F8-AA6A-623AB54421BF}" presName="spaceRect" presStyleCnt="0"/>
      <dgm:spPr/>
    </dgm:pt>
    <dgm:pt modelId="{E1A99718-14C4-44D6-8992-D92128BAB520}" type="pres">
      <dgm:prSet presAssocID="{01B7B33A-68D6-41F8-AA6A-623AB54421BF}" presName="textRect" presStyleLbl="revTx" presStyleIdx="1" presStyleCnt="4">
        <dgm:presLayoutVars>
          <dgm:chMax val="1"/>
          <dgm:chPref val="1"/>
        </dgm:presLayoutVars>
      </dgm:prSet>
      <dgm:spPr/>
    </dgm:pt>
    <dgm:pt modelId="{CA428716-0722-4835-908B-5ECFC1A7C8FA}" type="pres">
      <dgm:prSet presAssocID="{A4F10E42-3D44-4DBA-90DB-4613EE44CDFD}" presName="sibTrans" presStyleCnt="0"/>
      <dgm:spPr/>
    </dgm:pt>
    <dgm:pt modelId="{047BFD22-34DD-49D8-9562-67DABD643A31}" type="pres">
      <dgm:prSet presAssocID="{D7ABF59E-4705-4192-93DF-A622F95F3C85}" presName="compNode" presStyleCnt="0"/>
      <dgm:spPr/>
    </dgm:pt>
    <dgm:pt modelId="{0AD79515-F24C-4C0C-9169-AA3BC030EA56}" type="pres">
      <dgm:prSet presAssocID="{D7ABF59E-4705-4192-93DF-A622F95F3C8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mbulance"/>
        </a:ext>
      </dgm:extLst>
    </dgm:pt>
    <dgm:pt modelId="{AF6C27D9-BAC7-421C-BC9D-17A5256A9309}" type="pres">
      <dgm:prSet presAssocID="{D7ABF59E-4705-4192-93DF-A622F95F3C85}" presName="spaceRect" presStyleCnt="0"/>
      <dgm:spPr/>
    </dgm:pt>
    <dgm:pt modelId="{B6DF6CE9-E859-4EFA-AADB-BB59265E9526}" type="pres">
      <dgm:prSet presAssocID="{D7ABF59E-4705-4192-93DF-A622F95F3C85}" presName="textRect" presStyleLbl="revTx" presStyleIdx="2" presStyleCnt="4">
        <dgm:presLayoutVars>
          <dgm:chMax val="1"/>
          <dgm:chPref val="1"/>
        </dgm:presLayoutVars>
      </dgm:prSet>
      <dgm:spPr/>
    </dgm:pt>
    <dgm:pt modelId="{8C788017-BAA7-407A-83D9-9C3C058B344A}" type="pres">
      <dgm:prSet presAssocID="{9825D528-46E1-4DD4-9568-6786BC96ABEB}" presName="sibTrans" presStyleCnt="0"/>
      <dgm:spPr/>
    </dgm:pt>
    <dgm:pt modelId="{4A1673E3-041E-404C-BB4E-B85295A82EAE}" type="pres">
      <dgm:prSet presAssocID="{45478264-B69D-4793-8A74-9933178FF168}" presName="compNode" presStyleCnt="0"/>
      <dgm:spPr/>
    </dgm:pt>
    <dgm:pt modelId="{8AB6CBA4-7C60-49AE-8D33-80359033F5CB}" type="pres">
      <dgm:prSet presAssocID="{45478264-B69D-4793-8A74-9933178FF16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iny scene"/>
        </a:ext>
      </dgm:extLst>
    </dgm:pt>
    <dgm:pt modelId="{489E86FC-5CA6-48AC-AD89-980092E958E3}" type="pres">
      <dgm:prSet presAssocID="{45478264-B69D-4793-8A74-9933178FF168}" presName="spaceRect" presStyleCnt="0"/>
      <dgm:spPr/>
    </dgm:pt>
    <dgm:pt modelId="{86006E18-AEE5-45A5-BD46-329B38487A44}" type="pres">
      <dgm:prSet presAssocID="{45478264-B69D-4793-8A74-9933178FF168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25904805-6BB9-4EF7-8CC9-F5365BE29A49}" type="presOf" srcId="{D7ABF59E-4705-4192-93DF-A622F95F3C85}" destId="{B6DF6CE9-E859-4EFA-AADB-BB59265E9526}" srcOrd="0" destOrd="0" presId="urn:microsoft.com/office/officeart/2018/2/layout/IconLabelList"/>
    <dgm:cxn modelId="{C07A394C-71FA-4917-9CAA-EA6A2A7649AB}" srcId="{B5212950-6C96-4347-84F7-3906BE71D94F}" destId="{01B7B33A-68D6-41F8-AA6A-623AB54421BF}" srcOrd="1" destOrd="0" parTransId="{BA57ED21-D85D-4A0C-AFE3-6D7038F9D478}" sibTransId="{A4F10E42-3D44-4DBA-90DB-4613EE44CDFD}"/>
    <dgm:cxn modelId="{7278174E-6FE6-4D9D-A065-F92BBB7D0772}" type="presOf" srcId="{45478264-B69D-4793-8A74-9933178FF168}" destId="{86006E18-AEE5-45A5-BD46-329B38487A44}" srcOrd="0" destOrd="0" presId="urn:microsoft.com/office/officeart/2018/2/layout/IconLabelList"/>
    <dgm:cxn modelId="{0AA8977B-F750-4129-8C21-94BC2FF7BC29}" srcId="{B5212950-6C96-4347-84F7-3906BE71D94F}" destId="{45478264-B69D-4793-8A74-9933178FF168}" srcOrd="3" destOrd="0" parTransId="{EB229240-B91F-4690-ADA6-5D453AEF997C}" sibTransId="{69174015-EA48-40FE-950B-A65071120D03}"/>
    <dgm:cxn modelId="{026E4CA7-377F-4CED-8115-94957347FBBE}" type="presOf" srcId="{B5212950-6C96-4347-84F7-3906BE71D94F}" destId="{4CF38FAF-7FA9-49AF-9215-DB019AA99F86}" srcOrd="0" destOrd="0" presId="urn:microsoft.com/office/officeart/2018/2/layout/IconLabelList"/>
    <dgm:cxn modelId="{DDDC19CF-2541-4EB2-8953-F62E7C622C70}" type="presOf" srcId="{0C862871-FBCF-4700-9FE8-9D8DED509C8A}" destId="{76D4494D-1771-4F7E-8305-B444B465C4FE}" srcOrd="0" destOrd="0" presId="urn:microsoft.com/office/officeart/2018/2/layout/IconLabelList"/>
    <dgm:cxn modelId="{FB7031E1-CC7D-4155-8CBF-9A7C25E7A198}" srcId="{B5212950-6C96-4347-84F7-3906BE71D94F}" destId="{0C862871-FBCF-4700-9FE8-9D8DED509C8A}" srcOrd="0" destOrd="0" parTransId="{CB8A5A8D-7E9A-4609-A2D2-47B5C0359051}" sibTransId="{36EF0B75-D376-4B7E-82B3-0DF723BE4AC2}"/>
    <dgm:cxn modelId="{3F8076E9-CE88-40E6-A144-BCB775F14275}" type="presOf" srcId="{01B7B33A-68D6-41F8-AA6A-623AB54421BF}" destId="{E1A99718-14C4-44D6-8992-D92128BAB520}" srcOrd="0" destOrd="0" presId="urn:microsoft.com/office/officeart/2018/2/layout/IconLabelList"/>
    <dgm:cxn modelId="{89485CF6-E327-4BD5-924C-9B3E08AFFA1F}" srcId="{B5212950-6C96-4347-84F7-3906BE71D94F}" destId="{D7ABF59E-4705-4192-93DF-A622F95F3C85}" srcOrd="2" destOrd="0" parTransId="{A53C1BB7-7765-4717-AF30-600EE8FD021D}" sibTransId="{9825D528-46E1-4DD4-9568-6786BC96ABEB}"/>
    <dgm:cxn modelId="{C9260444-42C2-444E-949A-AF9EE8A670A7}" type="presParOf" srcId="{4CF38FAF-7FA9-49AF-9215-DB019AA99F86}" destId="{9C08422A-5F7F-4181-8EEA-18FBDD040A28}" srcOrd="0" destOrd="0" presId="urn:microsoft.com/office/officeart/2018/2/layout/IconLabelList"/>
    <dgm:cxn modelId="{688023C1-A276-4462-AB41-09902B1CA4BD}" type="presParOf" srcId="{9C08422A-5F7F-4181-8EEA-18FBDD040A28}" destId="{0E417881-769C-47E7-B366-F9AF71A953B2}" srcOrd="0" destOrd="0" presId="urn:microsoft.com/office/officeart/2018/2/layout/IconLabelList"/>
    <dgm:cxn modelId="{85A11026-1F2F-4D1B-824A-9B79FEE22103}" type="presParOf" srcId="{9C08422A-5F7F-4181-8EEA-18FBDD040A28}" destId="{EA881F0C-4CAF-4C76-8271-719832A13720}" srcOrd="1" destOrd="0" presId="urn:microsoft.com/office/officeart/2018/2/layout/IconLabelList"/>
    <dgm:cxn modelId="{866C2796-4B93-4FCA-B663-298FB46D1836}" type="presParOf" srcId="{9C08422A-5F7F-4181-8EEA-18FBDD040A28}" destId="{76D4494D-1771-4F7E-8305-B444B465C4FE}" srcOrd="2" destOrd="0" presId="urn:microsoft.com/office/officeart/2018/2/layout/IconLabelList"/>
    <dgm:cxn modelId="{0489B066-B60B-420B-B137-D36464971DB0}" type="presParOf" srcId="{4CF38FAF-7FA9-49AF-9215-DB019AA99F86}" destId="{CD707997-303D-4F6C-9B88-96F4B2FB5C5A}" srcOrd="1" destOrd="0" presId="urn:microsoft.com/office/officeart/2018/2/layout/IconLabelList"/>
    <dgm:cxn modelId="{B35153BB-DF94-4287-ADB1-0B5AB2E77F84}" type="presParOf" srcId="{4CF38FAF-7FA9-49AF-9215-DB019AA99F86}" destId="{8B99428B-7908-4DF6-94AE-11983A470C6D}" srcOrd="2" destOrd="0" presId="urn:microsoft.com/office/officeart/2018/2/layout/IconLabelList"/>
    <dgm:cxn modelId="{1AA4858F-FB4F-4DC7-8B6A-76227EA47370}" type="presParOf" srcId="{8B99428B-7908-4DF6-94AE-11983A470C6D}" destId="{7B99FECF-B180-4A85-85A8-6AB309D734A9}" srcOrd="0" destOrd="0" presId="urn:microsoft.com/office/officeart/2018/2/layout/IconLabelList"/>
    <dgm:cxn modelId="{CC953A0C-A30F-49B1-B9DC-FDFD3A00E9FC}" type="presParOf" srcId="{8B99428B-7908-4DF6-94AE-11983A470C6D}" destId="{AD2A4CB8-D326-416A-AC1D-FC306539EA3E}" srcOrd="1" destOrd="0" presId="urn:microsoft.com/office/officeart/2018/2/layout/IconLabelList"/>
    <dgm:cxn modelId="{8B0C575E-FB15-41C1-8961-FA7F804660D7}" type="presParOf" srcId="{8B99428B-7908-4DF6-94AE-11983A470C6D}" destId="{E1A99718-14C4-44D6-8992-D92128BAB520}" srcOrd="2" destOrd="0" presId="urn:microsoft.com/office/officeart/2018/2/layout/IconLabelList"/>
    <dgm:cxn modelId="{F863E9CC-7D2E-4964-8741-818A01FDFF95}" type="presParOf" srcId="{4CF38FAF-7FA9-49AF-9215-DB019AA99F86}" destId="{CA428716-0722-4835-908B-5ECFC1A7C8FA}" srcOrd="3" destOrd="0" presId="urn:microsoft.com/office/officeart/2018/2/layout/IconLabelList"/>
    <dgm:cxn modelId="{316CED7A-7D42-4382-AE68-252D2EBC1227}" type="presParOf" srcId="{4CF38FAF-7FA9-49AF-9215-DB019AA99F86}" destId="{047BFD22-34DD-49D8-9562-67DABD643A31}" srcOrd="4" destOrd="0" presId="urn:microsoft.com/office/officeart/2018/2/layout/IconLabelList"/>
    <dgm:cxn modelId="{85589CBB-2C3E-46F7-8B42-65E791C9D263}" type="presParOf" srcId="{047BFD22-34DD-49D8-9562-67DABD643A31}" destId="{0AD79515-F24C-4C0C-9169-AA3BC030EA56}" srcOrd="0" destOrd="0" presId="urn:microsoft.com/office/officeart/2018/2/layout/IconLabelList"/>
    <dgm:cxn modelId="{28F83C05-A902-480E-B384-49CF5493CC54}" type="presParOf" srcId="{047BFD22-34DD-49D8-9562-67DABD643A31}" destId="{AF6C27D9-BAC7-421C-BC9D-17A5256A9309}" srcOrd="1" destOrd="0" presId="urn:microsoft.com/office/officeart/2018/2/layout/IconLabelList"/>
    <dgm:cxn modelId="{7489CEC0-0595-4262-B816-970FD0E871F5}" type="presParOf" srcId="{047BFD22-34DD-49D8-9562-67DABD643A31}" destId="{B6DF6CE9-E859-4EFA-AADB-BB59265E9526}" srcOrd="2" destOrd="0" presId="urn:microsoft.com/office/officeart/2018/2/layout/IconLabelList"/>
    <dgm:cxn modelId="{B4F4D213-B65C-4585-93A2-0C35E7AD930B}" type="presParOf" srcId="{4CF38FAF-7FA9-49AF-9215-DB019AA99F86}" destId="{8C788017-BAA7-407A-83D9-9C3C058B344A}" srcOrd="5" destOrd="0" presId="urn:microsoft.com/office/officeart/2018/2/layout/IconLabelList"/>
    <dgm:cxn modelId="{7EE8812C-32B6-420E-90D8-7A17DA34FFB7}" type="presParOf" srcId="{4CF38FAF-7FA9-49AF-9215-DB019AA99F86}" destId="{4A1673E3-041E-404C-BB4E-B85295A82EAE}" srcOrd="6" destOrd="0" presId="urn:microsoft.com/office/officeart/2018/2/layout/IconLabelList"/>
    <dgm:cxn modelId="{799B0822-5B36-41D0-B5C6-9E59782AD7BA}" type="presParOf" srcId="{4A1673E3-041E-404C-BB4E-B85295A82EAE}" destId="{8AB6CBA4-7C60-49AE-8D33-80359033F5CB}" srcOrd="0" destOrd="0" presId="urn:microsoft.com/office/officeart/2018/2/layout/IconLabelList"/>
    <dgm:cxn modelId="{5CCDB0AE-3606-4AB8-8C93-EA70019914B6}" type="presParOf" srcId="{4A1673E3-041E-404C-BB4E-B85295A82EAE}" destId="{489E86FC-5CA6-48AC-AD89-980092E958E3}" srcOrd="1" destOrd="0" presId="urn:microsoft.com/office/officeart/2018/2/layout/IconLabelList"/>
    <dgm:cxn modelId="{9F8D3233-7F2A-48B8-9570-3CEB2DBFBD1F}" type="presParOf" srcId="{4A1673E3-041E-404C-BB4E-B85295A82EAE}" destId="{86006E18-AEE5-45A5-BD46-329B38487A4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0BD5E-C43D-4F07-BC38-D2FF143F3E9A}">
      <dsp:nvSpPr>
        <dsp:cNvPr id="0" name=""/>
        <dsp:cNvSpPr/>
      </dsp:nvSpPr>
      <dsp:spPr>
        <a:xfrm>
          <a:off x="0" y="2554"/>
          <a:ext cx="590618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B1ADA-E308-4683-9B5F-D9F6F0439F99}">
      <dsp:nvSpPr>
        <dsp:cNvPr id="0" name=""/>
        <dsp:cNvSpPr/>
      </dsp:nvSpPr>
      <dsp:spPr>
        <a:xfrm>
          <a:off x="0" y="2554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Introdução</a:t>
          </a:r>
          <a:endParaRPr lang="en-US" sz="1900" kern="1200"/>
        </a:p>
      </dsp:txBody>
      <dsp:txXfrm>
        <a:off x="0" y="2554"/>
        <a:ext cx="5906181" cy="475055"/>
      </dsp:txXfrm>
    </dsp:sp>
    <dsp:sp modelId="{8D068D77-6954-410A-883B-EA99C2AC8B87}">
      <dsp:nvSpPr>
        <dsp:cNvPr id="0" name=""/>
        <dsp:cNvSpPr/>
      </dsp:nvSpPr>
      <dsp:spPr>
        <a:xfrm>
          <a:off x="0" y="477609"/>
          <a:ext cx="590618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8A080-4D83-4AEF-AE36-124B6BFA1431}">
      <dsp:nvSpPr>
        <dsp:cNvPr id="0" name=""/>
        <dsp:cNvSpPr/>
      </dsp:nvSpPr>
      <dsp:spPr>
        <a:xfrm>
          <a:off x="0" y="477609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Organismos Geneticamente modificados;</a:t>
          </a:r>
          <a:endParaRPr lang="en-US" sz="1900" kern="1200"/>
        </a:p>
      </dsp:txBody>
      <dsp:txXfrm>
        <a:off x="0" y="477609"/>
        <a:ext cx="5906181" cy="475055"/>
      </dsp:txXfrm>
    </dsp:sp>
    <dsp:sp modelId="{69E22C5D-5D88-4DD9-A92A-494FE0F3ADB8}">
      <dsp:nvSpPr>
        <dsp:cNvPr id="0" name=""/>
        <dsp:cNvSpPr/>
      </dsp:nvSpPr>
      <dsp:spPr>
        <a:xfrm>
          <a:off x="0" y="952664"/>
          <a:ext cx="5906181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695CC-4D44-4BBC-AD79-3F8C50C44804}">
      <dsp:nvSpPr>
        <dsp:cNvPr id="0" name=""/>
        <dsp:cNvSpPr/>
      </dsp:nvSpPr>
      <dsp:spPr>
        <a:xfrm>
          <a:off x="0" y="952664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Organismos Transgénicos;</a:t>
          </a:r>
          <a:endParaRPr lang="en-US" sz="1900" kern="1200"/>
        </a:p>
      </dsp:txBody>
      <dsp:txXfrm>
        <a:off x="0" y="952664"/>
        <a:ext cx="5906181" cy="475055"/>
      </dsp:txXfrm>
    </dsp:sp>
    <dsp:sp modelId="{A597E404-CF77-45F4-A608-EC6FA4F3F19E}">
      <dsp:nvSpPr>
        <dsp:cNvPr id="0" name=""/>
        <dsp:cNvSpPr/>
      </dsp:nvSpPr>
      <dsp:spPr>
        <a:xfrm>
          <a:off x="0" y="1427720"/>
          <a:ext cx="5906181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7A816-8944-4D0A-9554-38235BBBCC89}">
      <dsp:nvSpPr>
        <dsp:cNvPr id="0" name=""/>
        <dsp:cNvSpPr/>
      </dsp:nvSpPr>
      <dsp:spPr>
        <a:xfrm>
          <a:off x="0" y="1427720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O Melhoramento Genetico;</a:t>
          </a:r>
          <a:endParaRPr lang="en-US" sz="1900" kern="1200"/>
        </a:p>
      </dsp:txBody>
      <dsp:txXfrm>
        <a:off x="0" y="1427720"/>
        <a:ext cx="5906181" cy="475055"/>
      </dsp:txXfrm>
    </dsp:sp>
    <dsp:sp modelId="{C2E4608D-7ABD-4690-A7CD-1F968B7FB974}">
      <dsp:nvSpPr>
        <dsp:cNvPr id="0" name=""/>
        <dsp:cNvSpPr/>
      </dsp:nvSpPr>
      <dsp:spPr>
        <a:xfrm>
          <a:off x="0" y="1902775"/>
          <a:ext cx="5906181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BAB40-457D-4CCA-9825-C0DC838B4925}">
      <dsp:nvSpPr>
        <dsp:cNvPr id="0" name=""/>
        <dsp:cNvSpPr/>
      </dsp:nvSpPr>
      <dsp:spPr>
        <a:xfrm>
          <a:off x="0" y="1902775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Surpresas Genéticas (BaCoSt);</a:t>
          </a:r>
          <a:endParaRPr lang="en-US" sz="1900" kern="1200"/>
        </a:p>
      </dsp:txBody>
      <dsp:txXfrm>
        <a:off x="0" y="1902775"/>
        <a:ext cx="5906181" cy="475055"/>
      </dsp:txXfrm>
    </dsp:sp>
    <dsp:sp modelId="{AEB95BAA-0501-4D22-A925-39897CF8C5FD}">
      <dsp:nvSpPr>
        <dsp:cNvPr id="0" name=""/>
        <dsp:cNvSpPr/>
      </dsp:nvSpPr>
      <dsp:spPr>
        <a:xfrm>
          <a:off x="0" y="2377831"/>
          <a:ext cx="590618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D9B357-EB69-46A2-9D77-85CD42A56F55}">
      <dsp:nvSpPr>
        <dsp:cNvPr id="0" name=""/>
        <dsp:cNvSpPr/>
      </dsp:nvSpPr>
      <dsp:spPr>
        <a:xfrm>
          <a:off x="0" y="2377831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Evolução dos métodos, técnicas e instrumentos;</a:t>
          </a:r>
          <a:endParaRPr lang="en-US" sz="1900" kern="1200"/>
        </a:p>
      </dsp:txBody>
      <dsp:txXfrm>
        <a:off x="0" y="2377831"/>
        <a:ext cx="5906181" cy="475055"/>
      </dsp:txXfrm>
    </dsp:sp>
    <dsp:sp modelId="{4BB3B22D-6972-43CB-97BD-A0BBCBDA9D95}">
      <dsp:nvSpPr>
        <dsp:cNvPr id="0" name=""/>
        <dsp:cNvSpPr/>
      </dsp:nvSpPr>
      <dsp:spPr>
        <a:xfrm>
          <a:off x="0" y="2852886"/>
          <a:ext cx="590618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46EEAB-A578-49F6-B822-FDDC037AD9B0}">
      <dsp:nvSpPr>
        <dsp:cNvPr id="0" name=""/>
        <dsp:cNvSpPr/>
      </dsp:nvSpPr>
      <dsp:spPr>
        <a:xfrm>
          <a:off x="0" y="2852886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Vantagens e Desvantagens</a:t>
          </a:r>
          <a:endParaRPr lang="en-US" sz="1900" kern="1200"/>
        </a:p>
      </dsp:txBody>
      <dsp:txXfrm>
        <a:off x="0" y="2852886"/>
        <a:ext cx="5906181" cy="475055"/>
      </dsp:txXfrm>
    </dsp:sp>
    <dsp:sp modelId="{FC18BE88-ABBE-45BF-A644-17250B7C7FBC}">
      <dsp:nvSpPr>
        <dsp:cNvPr id="0" name=""/>
        <dsp:cNvSpPr/>
      </dsp:nvSpPr>
      <dsp:spPr>
        <a:xfrm>
          <a:off x="0" y="3327942"/>
          <a:ext cx="5906181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821AC-CE10-401A-9B58-C99EDCDEBDA2}">
      <dsp:nvSpPr>
        <dsp:cNvPr id="0" name=""/>
        <dsp:cNvSpPr/>
      </dsp:nvSpPr>
      <dsp:spPr>
        <a:xfrm>
          <a:off x="0" y="3327942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Casos de Estudo (EgPaRi)</a:t>
          </a:r>
          <a:endParaRPr lang="en-US" sz="1900" kern="1200"/>
        </a:p>
      </dsp:txBody>
      <dsp:txXfrm>
        <a:off x="0" y="3327942"/>
        <a:ext cx="5906181" cy="475055"/>
      </dsp:txXfrm>
    </dsp:sp>
    <dsp:sp modelId="{E4D124C1-A4C8-4FE4-B9FF-430E1C7F8F73}">
      <dsp:nvSpPr>
        <dsp:cNvPr id="0" name=""/>
        <dsp:cNvSpPr/>
      </dsp:nvSpPr>
      <dsp:spPr>
        <a:xfrm>
          <a:off x="0" y="3802997"/>
          <a:ext cx="5906181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81A4F4-281B-4A6B-AB0C-EB8CD4491F05}">
      <dsp:nvSpPr>
        <dsp:cNvPr id="0" name=""/>
        <dsp:cNvSpPr/>
      </dsp:nvSpPr>
      <dsp:spPr>
        <a:xfrm>
          <a:off x="0" y="3802997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Video</a:t>
          </a:r>
          <a:endParaRPr lang="en-US" sz="1900" kern="1200"/>
        </a:p>
      </dsp:txBody>
      <dsp:txXfrm>
        <a:off x="0" y="3802997"/>
        <a:ext cx="5906181" cy="475055"/>
      </dsp:txXfrm>
    </dsp:sp>
    <dsp:sp modelId="{A6A791C3-D9B3-4209-9414-59E072EDFEFC}">
      <dsp:nvSpPr>
        <dsp:cNvPr id="0" name=""/>
        <dsp:cNvSpPr/>
      </dsp:nvSpPr>
      <dsp:spPr>
        <a:xfrm>
          <a:off x="0" y="4278053"/>
          <a:ext cx="5906181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0869D-2B84-449F-8E48-481FCFE9F5F5}">
      <dsp:nvSpPr>
        <dsp:cNvPr id="0" name=""/>
        <dsp:cNvSpPr/>
      </dsp:nvSpPr>
      <dsp:spPr>
        <a:xfrm>
          <a:off x="0" y="4278053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Conclusão </a:t>
          </a:r>
          <a:endParaRPr lang="en-US" sz="1900" kern="1200"/>
        </a:p>
      </dsp:txBody>
      <dsp:txXfrm>
        <a:off x="0" y="4278053"/>
        <a:ext cx="5906181" cy="475055"/>
      </dsp:txXfrm>
    </dsp:sp>
    <dsp:sp modelId="{EF7CDECB-3323-410B-9EF0-9D13CCEE238F}">
      <dsp:nvSpPr>
        <dsp:cNvPr id="0" name=""/>
        <dsp:cNvSpPr/>
      </dsp:nvSpPr>
      <dsp:spPr>
        <a:xfrm>
          <a:off x="0" y="4753108"/>
          <a:ext cx="590618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D1F304-DC49-433D-AAA0-C6ADB86B6C40}">
      <dsp:nvSpPr>
        <dsp:cNvPr id="0" name=""/>
        <dsp:cNvSpPr/>
      </dsp:nvSpPr>
      <dsp:spPr>
        <a:xfrm>
          <a:off x="0" y="4753108"/>
          <a:ext cx="5906181" cy="475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900" kern="1200"/>
            <a:t>Bibliografia</a:t>
          </a:r>
          <a:endParaRPr lang="en-US" sz="1900" kern="1200"/>
        </a:p>
      </dsp:txBody>
      <dsp:txXfrm>
        <a:off x="0" y="4753108"/>
        <a:ext cx="5906181" cy="4750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17881-769C-47E7-B366-F9AF71A953B2}">
      <dsp:nvSpPr>
        <dsp:cNvPr id="0" name=""/>
        <dsp:cNvSpPr/>
      </dsp:nvSpPr>
      <dsp:spPr>
        <a:xfrm>
          <a:off x="938775" y="682699"/>
          <a:ext cx="926133" cy="92613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4494D-1771-4F7E-8305-B444B465C4FE}">
      <dsp:nvSpPr>
        <dsp:cNvPr id="0" name=""/>
        <dsp:cNvSpPr/>
      </dsp:nvSpPr>
      <dsp:spPr>
        <a:xfrm>
          <a:off x="372805" y="1962912"/>
          <a:ext cx="2058075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Estes são alguns exemplos que serão usados como caso de estudo, devido ao grande papel que o melhoramento genético teve como solução ao problema que estas comunidades enfrentavam:</a:t>
          </a:r>
          <a:endParaRPr lang="en-US" sz="1100" kern="1200" dirty="0"/>
        </a:p>
      </dsp:txBody>
      <dsp:txXfrm>
        <a:off x="372805" y="1962912"/>
        <a:ext cx="2058075" cy="1080000"/>
      </dsp:txXfrm>
    </dsp:sp>
    <dsp:sp modelId="{7B99FECF-B180-4A85-85A8-6AB309D734A9}">
      <dsp:nvSpPr>
        <dsp:cNvPr id="0" name=""/>
        <dsp:cNvSpPr/>
      </dsp:nvSpPr>
      <dsp:spPr>
        <a:xfrm>
          <a:off x="3357014" y="682699"/>
          <a:ext cx="926133" cy="92613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99718-14C4-44D6-8992-D92128BAB520}">
      <dsp:nvSpPr>
        <dsp:cNvPr id="0" name=""/>
        <dsp:cNvSpPr/>
      </dsp:nvSpPr>
      <dsp:spPr>
        <a:xfrm>
          <a:off x="2791043" y="1962912"/>
          <a:ext cx="2058075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Beringela, Bangladesh, com propriedades </a:t>
          </a:r>
          <a:r>
            <a:rPr lang="pt-PT" sz="1100" kern="1200" dirty="0" err="1"/>
            <a:t>aleloquimicas</a:t>
          </a:r>
          <a:r>
            <a:rPr lang="pt-PT" sz="1100" kern="1200" dirty="0"/>
            <a:t> </a:t>
          </a:r>
          <a:r>
            <a:rPr lang="pt-PT" sz="1100" kern="1200" dirty="0" err="1"/>
            <a:t>fitocidas</a:t>
          </a:r>
          <a:r>
            <a:rPr lang="pt-PT" sz="1100" kern="1200" dirty="0"/>
            <a:t>;</a:t>
          </a:r>
          <a:endParaRPr lang="en-US" sz="1100" kern="1200" dirty="0"/>
        </a:p>
      </dsp:txBody>
      <dsp:txXfrm>
        <a:off x="2791043" y="1962912"/>
        <a:ext cx="2058075" cy="1080000"/>
      </dsp:txXfrm>
    </dsp:sp>
    <dsp:sp modelId="{0AD79515-F24C-4C0C-9169-AA3BC030EA56}">
      <dsp:nvSpPr>
        <dsp:cNvPr id="0" name=""/>
        <dsp:cNvSpPr/>
      </dsp:nvSpPr>
      <dsp:spPr>
        <a:xfrm>
          <a:off x="5775252" y="682699"/>
          <a:ext cx="926133" cy="92613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F6CE9-E859-4EFA-AADB-BB59265E9526}">
      <dsp:nvSpPr>
        <dsp:cNvPr id="0" name=""/>
        <dsp:cNvSpPr/>
      </dsp:nvSpPr>
      <dsp:spPr>
        <a:xfrm>
          <a:off x="5209281" y="1962912"/>
          <a:ext cx="2058075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Papaia, </a:t>
          </a:r>
          <a:r>
            <a:rPr lang="pt-PT" sz="1100" kern="1200" dirty="0" err="1"/>
            <a:t>Hawai</a:t>
          </a:r>
          <a:r>
            <a:rPr lang="pt-PT" sz="1100" kern="1200" dirty="0"/>
            <a:t>, resistente uma doença criptogâmica alvo;</a:t>
          </a:r>
          <a:endParaRPr lang="en-US" sz="1100" kern="1200" dirty="0"/>
        </a:p>
      </dsp:txBody>
      <dsp:txXfrm>
        <a:off x="5209281" y="1962912"/>
        <a:ext cx="2058075" cy="1080000"/>
      </dsp:txXfrm>
    </dsp:sp>
    <dsp:sp modelId="{8AB6CBA4-7C60-49AE-8D33-80359033F5CB}">
      <dsp:nvSpPr>
        <dsp:cNvPr id="0" name=""/>
        <dsp:cNvSpPr/>
      </dsp:nvSpPr>
      <dsp:spPr>
        <a:xfrm>
          <a:off x="8193490" y="682699"/>
          <a:ext cx="926133" cy="92613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006E18-AEE5-45A5-BD46-329B38487A44}">
      <dsp:nvSpPr>
        <dsp:cNvPr id="0" name=""/>
        <dsp:cNvSpPr/>
      </dsp:nvSpPr>
      <dsp:spPr>
        <a:xfrm>
          <a:off x="7627519" y="1962912"/>
          <a:ext cx="2058075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Arroz sub1, resistente a longos períodos de inundação;</a:t>
          </a:r>
          <a:endParaRPr lang="en-US" sz="1100" kern="1200" dirty="0"/>
        </a:p>
      </dsp:txBody>
      <dsp:txXfrm>
        <a:off x="7627519" y="1962912"/>
        <a:ext cx="2058075" cy="108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95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59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2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51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397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833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6001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1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9B618960-8005-486C-9A75-10CB2AAC1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857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Z2TF8-PGQ4" TargetMode="External"/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ib.org.br/faq/o-que-e-melhoramento-genetico/" TargetMode="External"/><Relationship Id="rId7" Type="http://schemas.openxmlformats.org/officeDocument/2006/relationships/hyperlink" Target="https://www.researchgate.net/profile/Takeshi_Fukao/publication/225764140/figure/download/fig4/AS:669684257013760@1536676577010/Field-plot-test-of-submergence-tolerance-of-Sub1-and-non-Sub1-varieties-The-SUB1-locus.png" TargetMode="External"/><Relationship Id="rId2" Type="http://schemas.openxmlformats.org/officeDocument/2006/relationships/hyperlink" Target="https://pt.wikipedia.org/wiki/Organismos_geneticamente_modificado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crypted-tbn0.gstatic.com/images?q=tbn:ANd9GcRmOBWe3FidZJRaBW1dUivt-aUu0inLYqybKDl6BYB_qzHiVJHM" TargetMode="External"/><Relationship Id="rId5" Type="http://schemas.openxmlformats.org/officeDocument/2006/relationships/hyperlink" Target="https://i1.wp.com/biologiaparabiologos.com.br/wp-content/uploads/2018/08/melhoramento.jpg?resize=1170%2C793" TargetMode="External"/><Relationship Id="rId4" Type="http://schemas.openxmlformats.org/officeDocument/2006/relationships/hyperlink" Target="http://agriculturaemar.com/ogm-sabes-quais-sao-os-pros-contra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youtu.be/tapsDKBuet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7TmcXYp8xu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7">
            <a:extLst>
              <a:ext uri="{FF2B5EF4-FFF2-40B4-BE49-F238E27FC236}">
                <a16:creationId xmlns:a16="http://schemas.microsoft.com/office/drawing/2014/main" id="{6995F625-BE4F-4433-8290-5DF0E8589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9">
            <a:extLst>
              <a:ext uri="{FF2B5EF4-FFF2-40B4-BE49-F238E27FC236}">
                <a16:creationId xmlns:a16="http://schemas.microsoft.com/office/drawing/2014/main" id="{80102662-1FA4-4C7A-B144-19699DF43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11">
            <a:extLst>
              <a:ext uri="{FF2B5EF4-FFF2-40B4-BE49-F238E27FC236}">
                <a16:creationId xmlns:a16="http://schemas.microsoft.com/office/drawing/2014/main" id="{655E224A-5F26-423E-949C-07A720F39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31" name="Rectangle 13">
            <a:extLst>
              <a:ext uri="{FF2B5EF4-FFF2-40B4-BE49-F238E27FC236}">
                <a16:creationId xmlns:a16="http://schemas.microsoft.com/office/drawing/2014/main" id="{A6F1DA18-4CA4-40CF-9ACA-105D837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205" y="1887795"/>
            <a:ext cx="9673306" cy="2733106"/>
          </a:xfrm>
        </p:spPr>
        <p:txBody>
          <a:bodyPr anchor="ctr">
            <a:normAutofit/>
          </a:bodyPr>
          <a:lstStyle/>
          <a:p>
            <a:r>
              <a:rPr lang="en-US" sz="6700"/>
              <a:t>Nutrição Vegetal</a:t>
            </a:r>
            <a:br>
              <a:rPr lang="en-US" sz="6700"/>
            </a:br>
            <a:r>
              <a:rPr lang="en-US" sz="6700"/>
              <a:t>OGM’s e Transgénicos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204" y="4718994"/>
            <a:ext cx="9673306" cy="913322"/>
          </a:xfrm>
        </p:spPr>
        <p:txBody>
          <a:bodyPr>
            <a:normAutofit/>
          </a:bodyPr>
          <a:lstStyle/>
          <a:p>
            <a:r>
              <a:rPr lang="en-US" sz="2000" dirty="0"/>
              <a:t>CTESP – Agricultura </a:t>
            </a:r>
            <a:r>
              <a:rPr lang="en-US" sz="2000" dirty="0" err="1"/>
              <a:t>Biológica</a:t>
            </a:r>
            <a:r>
              <a:rPr lang="en-US" sz="2000" dirty="0"/>
              <a:t> </a:t>
            </a:r>
          </a:p>
          <a:p>
            <a:r>
              <a:rPr lang="en-US" sz="2000" dirty="0"/>
              <a:t>Dário Loureiro e Silva – nº3606</a:t>
            </a:r>
          </a:p>
        </p:txBody>
      </p:sp>
      <p:sp>
        <p:nvSpPr>
          <p:cNvPr id="32" name="Rectangle 15">
            <a:extLst>
              <a:ext uri="{FF2B5EF4-FFF2-40B4-BE49-F238E27FC236}">
                <a16:creationId xmlns:a16="http://schemas.microsoft.com/office/drawing/2014/main" id="{7C6D1B74-744B-4231-97DB-86B4C9C5E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610955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33" name="Straight Connector 17">
            <a:extLst>
              <a:ext uri="{FF2B5EF4-FFF2-40B4-BE49-F238E27FC236}">
                <a16:creationId xmlns:a16="http://schemas.microsoft.com/office/drawing/2014/main" id="{ABC98C72-9EDD-4426-B45A-84E06A7CD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19">
            <a:extLst>
              <a:ext uri="{FF2B5EF4-FFF2-40B4-BE49-F238E27FC236}">
                <a16:creationId xmlns:a16="http://schemas.microsoft.com/office/drawing/2014/main" id="{44887186-EE44-4AD3-BEFE-3478B4537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21">
            <a:extLst>
              <a:ext uri="{FF2B5EF4-FFF2-40B4-BE49-F238E27FC236}">
                <a16:creationId xmlns:a16="http://schemas.microsoft.com/office/drawing/2014/main" id="{58EECC4E-F1C0-4C09-A7FD-4D623DACC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4438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93C9B8-6B2D-4E31-BC60-77DF7365D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pt-PT" sz="4000" dirty="0"/>
              <a:t>Exemplos de Casos de Estudo</a:t>
            </a:r>
          </a:p>
        </p:txBody>
      </p:sp>
      <p:graphicFrame>
        <p:nvGraphicFramePr>
          <p:cNvPr id="16" name="Marcador de Posição de Conteúdo 2">
            <a:extLst>
              <a:ext uri="{FF2B5EF4-FFF2-40B4-BE49-F238E27FC236}">
                <a16:creationId xmlns:a16="http://schemas.microsoft.com/office/drawing/2014/main" id="{F7683096-B1E1-45A5-AA2D-6E1E4EAA42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304971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1689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A41151-3B0E-4EF7-BC7A-C2D2000CA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pt-PT" dirty="0"/>
              <a:t>Beringela - Bangladesh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0480B02-ED96-4437-A9C4-6C8CC6407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282" y="2390655"/>
            <a:ext cx="3899887" cy="2076689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B525739-9A15-4F31-8CE5-0FE3ABAF1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440" y="2014194"/>
            <a:ext cx="6488035" cy="3931920"/>
          </a:xfrm>
        </p:spPr>
        <p:txBody>
          <a:bodyPr>
            <a:normAutofit lnSpcReduction="10000"/>
          </a:bodyPr>
          <a:lstStyle/>
          <a:p>
            <a:r>
              <a:rPr lang="pt-PT" sz="1400" b="1" dirty="0"/>
              <a:t>Problema</a:t>
            </a:r>
            <a:r>
              <a:rPr lang="pt-PT" sz="1400" dirty="0"/>
              <a:t>: Praga de larvas nas explorações de beringelas, no Bangladesh, que destroem por completo as colheitas</a:t>
            </a:r>
          </a:p>
          <a:p>
            <a:pPr marL="0" indent="0">
              <a:buNone/>
            </a:pPr>
            <a:endParaRPr lang="pt-PT" sz="1400" dirty="0"/>
          </a:p>
          <a:p>
            <a:r>
              <a:rPr lang="pt-PT" sz="1400" dirty="0"/>
              <a:t>A forma encontrada pelos agricultores, que os obriga a um elevado custo de produção e graves riscos para a saúde (não existe proteção adequada) é a utilização de fitofármacos como único método de combate, estima se a morte de 300.000 pessoas pelo uso deste método.</a:t>
            </a:r>
          </a:p>
          <a:p>
            <a:endParaRPr lang="pt-PT" sz="1400" dirty="0"/>
          </a:p>
          <a:p>
            <a:r>
              <a:rPr lang="pt-PT" sz="1400" b="1" dirty="0"/>
              <a:t>Solução</a:t>
            </a:r>
            <a:r>
              <a:rPr lang="pt-PT" sz="1400" dirty="0"/>
              <a:t>: Um dos produtos utilizados para combater esta praga é um inseticida natural baseado numa bactéria que produz um toxina especifica para este inseto (não prejudicial a ser humanos, aves e peixes). Foi retirado o gene da bactéria produtor desta toxina e colocado no genoma da Beringela, tornando a resistente a esta peste. Nos anos seguintes verificou se uma drástica diminuição do uso de pesticidas, quase 0% ao mesmo tempo que conseguiram tirar um bom rendimento das suas produções.</a:t>
            </a:r>
          </a:p>
        </p:txBody>
      </p:sp>
    </p:spTree>
    <p:extLst>
      <p:ext uri="{BB962C8B-B14F-4D97-AF65-F5344CB8AC3E}">
        <p14:creationId xmlns:p14="http://schemas.microsoft.com/office/powerpoint/2010/main" val="209145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FF85C9-510A-427F-ADDE-B95047443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4400" dirty="0"/>
              <a:t>Papaia, </a:t>
            </a:r>
            <a:r>
              <a:rPr lang="pt-PT" sz="4400" dirty="0" err="1"/>
              <a:t>Hawai</a:t>
            </a:r>
            <a:br>
              <a:rPr lang="pt-PT" dirty="0"/>
            </a:b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83117AA-0667-48B2-A7AB-CCFF2E06E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0" y="2014194"/>
            <a:ext cx="5181600" cy="4020846"/>
          </a:xfrm>
        </p:spPr>
        <p:txBody>
          <a:bodyPr>
            <a:normAutofit/>
          </a:bodyPr>
          <a:lstStyle/>
          <a:p>
            <a:r>
              <a:rPr lang="pt-PT" sz="1400" b="1" dirty="0"/>
              <a:t>Problema</a:t>
            </a:r>
            <a:r>
              <a:rPr lang="pt-PT" sz="1400" dirty="0"/>
              <a:t>: Nos anos 50, uma doença criptogâmica (</a:t>
            </a:r>
            <a:r>
              <a:rPr lang="pt-PT" sz="1400" dirty="0" err="1"/>
              <a:t>Ringspot</a:t>
            </a:r>
            <a:r>
              <a:rPr lang="pt-PT" sz="1400" dirty="0"/>
              <a:t> </a:t>
            </a:r>
            <a:r>
              <a:rPr lang="pt-PT" sz="1400" dirty="0" err="1"/>
              <a:t>virus</a:t>
            </a:r>
            <a:r>
              <a:rPr lang="pt-PT" sz="1400" dirty="0"/>
              <a:t>), afetou toda a produção de papaia na ilha </a:t>
            </a:r>
            <a:r>
              <a:rPr lang="pt-PT" sz="1400" dirty="0" err="1"/>
              <a:t>Oahuo</a:t>
            </a:r>
            <a:r>
              <a:rPr lang="pt-PT" sz="1400" dirty="0"/>
              <a:t>, no </a:t>
            </a:r>
            <a:r>
              <a:rPr lang="pt-PT" sz="1400" dirty="0" err="1"/>
              <a:t>Hawai</a:t>
            </a:r>
            <a:r>
              <a:rPr lang="pt-PT" sz="1400" dirty="0"/>
              <a:t>, quase dizimando por completo as explorações existentes.</a:t>
            </a:r>
          </a:p>
          <a:p>
            <a:endParaRPr lang="pt-PT" sz="1400" dirty="0"/>
          </a:p>
          <a:p>
            <a:r>
              <a:rPr lang="pt-PT" sz="1400" dirty="0"/>
              <a:t>Um patologista havaiano, decidiu experimentar usar a manipulação genética para encontrar a cura..</a:t>
            </a:r>
          </a:p>
          <a:p>
            <a:pPr marL="0" indent="0">
              <a:buNone/>
            </a:pPr>
            <a:endParaRPr lang="pt-PT" sz="1400" dirty="0"/>
          </a:p>
          <a:p>
            <a:r>
              <a:rPr lang="pt-PT" sz="1400" b="1" dirty="0"/>
              <a:t>Solução</a:t>
            </a:r>
            <a:r>
              <a:rPr lang="pt-PT" sz="1400" dirty="0"/>
              <a:t>: Ao retirar um fragmento do ADN viral e introduzi lo no genoma da papaia, esta tornou se imune ao vírus, como um ser humano ao levar uma vacina, graças a isto foi salva a produção de papaia havaiana.</a:t>
            </a:r>
          </a:p>
          <a:p>
            <a:pPr marL="0" indent="0">
              <a:buNone/>
            </a:pPr>
            <a:endParaRPr lang="pt-PT" sz="1400" dirty="0"/>
          </a:p>
          <a:p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46C83CC-3018-47B3-A4C5-82FDAE3CFB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10" t="3724" r="13534" b="6208"/>
          <a:stretch/>
        </p:blipFill>
        <p:spPr>
          <a:xfrm>
            <a:off x="819428" y="2014194"/>
            <a:ext cx="4991100" cy="30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02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CCF2BC-440B-4D58-9578-309204EFB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dirty="0"/>
              <a:t>Arroz, sub1</a:t>
            </a:r>
            <a:br>
              <a:rPr lang="pt-PT" dirty="0"/>
            </a:b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78DFECE-9D55-4FC4-A6C8-4B5B164A3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569720"/>
            <a:ext cx="4562475" cy="3931920"/>
          </a:xfrm>
        </p:spPr>
        <p:txBody>
          <a:bodyPr>
            <a:normAutofit lnSpcReduction="10000"/>
          </a:bodyPr>
          <a:lstStyle/>
          <a:p>
            <a:r>
              <a:rPr lang="pt-PT" sz="1400" b="1" dirty="0"/>
              <a:t>Problema</a:t>
            </a:r>
            <a:r>
              <a:rPr lang="pt-PT" sz="1400" dirty="0"/>
              <a:t>: Necessidade de resistência à inundação, o arroz convencional resiste por curtos períodos antes de morrer</a:t>
            </a:r>
          </a:p>
          <a:p>
            <a:endParaRPr lang="pt-PT" sz="1400" dirty="0"/>
          </a:p>
          <a:p>
            <a:r>
              <a:rPr lang="pt-PT" sz="1400" dirty="0"/>
              <a:t>Com a mudança no clima e aumento das inundações a nível global, a capacidade do arroz conseguir sobreviver em longos períodos de inundação pode ser a solução para milhares de agricultores por todo o mundo, especialmente nos países asiáticos mais suscetíveis a estes acontecimentos.</a:t>
            </a:r>
          </a:p>
          <a:p>
            <a:r>
              <a:rPr lang="pt-PT" sz="1400" b="1" dirty="0"/>
              <a:t>Solução</a:t>
            </a:r>
            <a:r>
              <a:rPr lang="pt-PT" sz="1400" dirty="0"/>
              <a:t>: O gene sub1 surgiu como resultado final, tornando o arroz resistente a inundação por pelo menos 2 semanas, este arroz foi largamente difundido de forma gratuita de maneira a ajudar as comunidades afetas por estes acontecimentos.</a:t>
            </a:r>
          </a:p>
        </p:txBody>
      </p:sp>
      <p:pic>
        <p:nvPicPr>
          <p:cNvPr id="3074" name="Picture 2" descr="Imagem relacionada">
            <a:extLst>
              <a:ext uri="{FF2B5EF4-FFF2-40B4-BE49-F238E27FC236}">
                <a16:creationId xmlns:a16="http://schemas.microsoft.com/office/drawing/2014/main" id="{22746CD3-5252-429A-A5FE-575CE43875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" t="10267" r="6116" b="3897"/>
          <a:stretch/>
        </p:blipFill>
        <p:spPr bwMode="auto">
          <a:xfrm>
            <a:off x="5818948" y="1905000"/>
            <a:ext cx="5677727" cy="277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215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66577554-36D9-4AB4-9D46-76AC4A790B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5F55E26-3E89-4C31-ADE5-C94730585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F75E873-2EC1-4744-A510-C9CED8A5E6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5CEB23F-DC25-4957-A6C5-2D060645B2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9439589-68CE-4F2E-8851-4A2A43EC2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28372" y="1267730"/>
            <a:ext cx="1567331" cy="645295"/>
            <a:chOff x="5318306" y="1386268"/>
            <a:chExt cx="1567331" cy="645295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50AFDAA-823E-410E-AA59-59B163EC37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94F9F62-BFA0-4A06-9FEB-B0C393C4B0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FBCD850-0871-4F29-8821-5B688719FD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6995F625-BE4F-4433-8290-5DF0E8589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0102662-1FA4-4C7A-B144-19699DF43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55E224A-5F26-423E-949C-07A720F39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6F1DA18-4CA4-40CF-9ACA-105D837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A084203-BEB8-4A37-A822-A8518E6F1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205" y="1887795"/>
            <a:ext cx="9673306" cy="273310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3000"/>
              </a:lnSpc>
            </a:pPr>
            <a:r>
              <a:rPr lang="en-US" sz="4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rPr>
              <a:t>Video </a:t>
            </a:r>
            <a:br>
              <a:rPr lang="en-US" sz="4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rPr>
            </a:br>
            <a:br>
              <a:rPr lang="en-US" sz="4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rPr>
            </a:br>
            <a:r>
              <a:rPr lang="pt-PT" sz="2800" dirty="0"/>
              <a:t>Pamela Ronald: </a:t>
            </a:r>
            <a:r>
              <a:rPr lang="pt-PT" sz="2800" dirty="0" err="1"/>
              <a:t>The</a:t>
            </a:r>
            <a:r>
              <a:rPr lang="pt-PT" sz="2800" dirty="0"/>
              <a:t> case for </a:t>
            </a:r>
            <a:r>
              <a:rPr lang="pt-PT" sz="2800" dirty="0" err="1"/>
              <a:t>engineering</a:t>
            </a:r>
            <a:r>
              <a:rPr lang="pt-PT" sz="2800" dirty="0"/>
              <a:t> </a:t>
            </a:r>
            <a:r>
              <a:rPr lang="pt-PT" sz="2800" dirty="0" err="1"/>
              <a:t>our</a:t>
            </a:r>
            <a:r>
              <a:rPr lang="pt-PT" sz="2800" dirty="0"/>
              <a:t> </a:t>
            </a:r>
            <a:r>
              <a:rPr lang="pt-PT" sz="2800" dirty="0" err="1"/>
              <a:t>food</a:t>
            </a:r>
            <a:br>
              <a:rPr lang="pt-PT" sz="2800" dirty="0"/>
            </a:br>
            <a:br>
              <a:rPr lang="pt-PT" sz="2800" dirty="0"/>
            </a:br>
            <a:endParaRPr lang="en-US" sz="4400" b="0" kern="1200" cap="all" spc="-100" baseline="0" dirty="0">
              <a:solidFill>
                <a:schemeClr val="tx1"/>
              </a:solidFill>
              <a:effectLst>
                <a:outerShdw blurRad="38100" dist="127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3263083-7D86-43AE-9340-F7C602B46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347" y="3730928"/>
            <a:ext cx="9673306" cy="91332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spc="80" dirty="0">
                <a:solidFill>
                  <a:schemeClr val="tx2"/>
                </a:solidFill>
                <a:hlinkClick r:id="rId3"/>
              </a:rPr>
              <a:t>https://www.youtube.com/watch?v=wZ2TF8-PGQ4</a:t>
            </a:r>
            <a:endParaRPr lang="en-US" sz="2000" spc="80" dirty="0">
              <a:solidFill>
                <a:schemeClr val="tx2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C6D1B74-744B-4231-97DB-86B4C9C5E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610955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BC98C72-9EDD-4426-B45A-84E06A7CD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4887186-EE44-4AD3-BEFE-3478B4537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8EECC4E-F1C0-4C09-A7FD-4D623DACC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4438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253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108D69A-DFEF-4AE5-B020-12F07C2B1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pt-PT"/>
              <a:t>Conclusão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1DB2126-AA0E-4AAE-9A78-DFC53824F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>
            <a:normAutofit/>
          </a:bodyPr>
          <a:lstStyle/>
          <a:p>
            <a:r>
              <a:rPr lang="pt-PT" sz="1600" dirty="0"/>
              <a:t>Considero que este foi um trabalho interessante, escolhi este tema por ser eu próprio um pouco cético em relação aos OGM e o seu uso, no entanto mudei um pouco as minhas convicções à medida que fui descobrindo mais e pesquisando.</a:t>
            </a:r>
          </a:p>
          <a:p>
            <a:r>
              <a:rPr lang="pt-PT" sz="1600" dirty="0"/>
              <a:t>Espero </a:t>
            </a:r>
            <a:r>
              <a:rPr lang="pt-PT" sz="1600" dirty="0" err="1"/>
              <a:t>te-los</a:t>
            </a:r>
            <a:r>
              <a:rPr lang="pt-PT" sz="1600" dirty="0"/>
              <a:t> surpreendido pela positiva e convencido que afinal nem tudo é o que parece e podemos vir a beneficiar muito mais do que pensamos com esta nova área que se coloca cada vez mais em destaque no mundo moderno.</a:t>
            </a:r>
          </a:p>
        </p:txBody>
      </p:sp>
    </p:spTree>
    <p:extLst>
      <p:ext uri="{BB962C8B-B14F-4D97-AF65-F5344CB8AC3E}">
        <p14:creationId xmlns:p14="http://schemas.microsoft.com/office/powerpoint/2010/main" val="1220382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CD3B90-77C5-4D00-8143-21B88C174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pt-PT"/>
              <a:t>Bibliografia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9A39FDE-6686-4531-B0EA-01C102C14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PT" dirty="0"/>
              <a:t>Texto</a:t>
            </a:r>
          </a:p>
          <a:p>
            <a:r>
              <a:rPr lang="pt-PT" dirty="0">
                <a:hlinkClick r:id="rId2"/>
              </a:rPr>
              <a:t>https://pt.wikipedia.org/wiki/Organismos_geneticamente_modificados</a:t>
            </a:r>
            <a:endParaRPr lang="pt-PT" dirty="0"/>
          </a:p>
          <a:p>
            <a:r>
              <a:rPr lang="pt-PT" dirty="0">
                <a:hlinkClick r:id="rId3"/>
              </a:rPr>
              <a:t>https://cib.org.br/faq/o-que-e-melhoramento-genetico/</a:t>
            </a:r>
            <a:endParaRPr lang="pt-PT" dirty="0"/>
          </a:p>
          <a:p>
            <a:r>
              <a:rPr lang="pt-PT" dirty="0">
                <a:hlinkClick r:id="rId4"/>
              </a:rPr>
              <a:t>http://agriculturaemar.com/ogm-sabes-quais-sao-os-pros-contras/</a:t>
            </a:r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r>
              <a:rPr lang="pt-PT" dirty="0"/>
              <a:t>Imagens</a:t>
            </a:r>
          </a:p>
          <a:p>
            <a:r>
              <a:rPr lang="pt-PT" dirty="0">
                <a:hlinkClick r:id="rId5"/>
              </a:rPr>
              <a:t>https://i1.wp.com/biologiaparabiologos.com.br/wp-content/uploads/2018/08/melhoramento.jpg?resize=1170%2C793</a:t>
            </a:r>
            <a:endParaRPr lang="pt-PT" dirty="0"/>
          </a:p>
          <a:p>
            <a:r>
              <a:rPr lang="pt-PT" dirty="0">
                <a:hlinkClick r:id="rId6"/>
              </a:rPr>
              <a:t>https://encrypted-tbn0.gstatic.com/images?q=tbn:ANd9GcRmOBWe3FidZJRaBW1dUivt-aUu0inLYqybKDl6BYB_qzHiVJHM</a:t>
            </a:r>
            <a:endParaRPr lang="pt-PT" dirty="0"/>
          </a:p>
          <a:p>
            <a:r>
              <a:rPr lang="pt-PT" dirty="0">
                <a:hlinkClick r:id="rId7"/>
              </a:rPr>
              <a:t>https://www.researchgate.net/profile/Takeshi_Fukao/publication/225764140/figure/download/fig4/AS:669684257013760@1536676577010/Field-plot-test-of-submergence-tolerance-of-Sub1-and-non-Sub1-varieties-The-SUB1-locus.png</a:t>
            </a:r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33077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8E90402B-F829-48C3-8037-7738137F2E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E35CCD1-2093-4AC0-AABD-494F51FE8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B32BAC1-5F58-428B-A1B8-B0BBB38A6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78373" cy="6108192"/>
          </a:xfrm>
          <a:prstGeom prst="rect">
            <a:avLst/>
          </a:prstGeom>
          <a:solidFill>
            <a:schemeClr val="tx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A05F31A-3959-4AC3-9231-37C8C0E4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674915"/>
            <a:ext cx="3765200" cy="5479056"/>
          </a:xfrm>
        </p:spPr>
        <p:txBody>
          <a:bodyPr>
            <a:normAutofit/>
          </a:bodyPr>
          <a:lstStyle/>
          <a:p>
            <a:pPr algn="ctr"/>
            <a:r>
              <a:rPr lang="pt-PT">
                <a:solidFill>
                  <a:schemeClr val="bg1"/>
                </a:solidFill>
              </a:rPr>
              <a:t>Indice</a:t>
            </a:r>
          </a:p>
        </p:txBody>
      </p:sp>
      <p:graphicFrame>
        <p:nvGraphicFramePr>
          <p:cNvPr id="72" name="Marcador de Posição de Conteúdo 2">
            <a:extLst>
              <a:ext uri="{FF2B5EF4-FFF2-40B4-BE49-F238E27FC236}">
                <a16:creationId xmlns:a16="http://schemas.microsoft.com/office/drawing/2014/main" id="{A5A394E9-8B11-474F-81B2-B405D393B4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885071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0495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308F88-B8E6-4DD8-8044-81AE63533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pt-PT"/>
              <a:t>Introdução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2E0D2314-0D55-422D-94A5-CF1BE5E16F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4352" y="2467985"/>
            <a:ext cx="3019646" cy="3019646"/>
          </a:xfrm>
          <a:prstGeom prst="rect">
            <a:avLst/>
          </a:prstGeom>
        </p:spPr>
      </p:pic>
      <p:sp>
        <p:nvSpPr>
          <p:cNvPr id="28" name="Marcador de Posição de Conteúdo 2">
            <a:extLst>
              <a:ext uri="{FF2B5EF4-FFF2-40B4-BE49-F238E27FC236}">
                <a16:creationId xmlns:a16="http://schemas.microsoft.com/office/drawing/2014/main" id="{AC2462C5-ACFE-4173-9A77-37827CD66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7165" y="2103120"/>
            <a:ext cx="6488035" cy="3931920"/>
          </a:xfrm>
        </p:spPr>
        <p:txBody>
          <a:bodyPr>
            <a:normAutofit/>
          </a:bodyPr>
          <a:lstStyle/>
          <a:p>
            <a:r>
              <a:rPr lang="pt-PT" dirty="0"/>
              <a:t>Nesta apresentação vai ser abordado o tema de Organismos Geneticamente Modificados (OGM) e Organismos Transgénicos, Melhoramento Genético, Vantagens e Desvantagens da Manipulação Genética, a evolução nas técnicas, métodos e instrumentos e como a manipulação genética pode e tem sido ao longo dos anos uma solução para grandes problemas.</a:t>
            </a:r>
          </a:p>
          <a:p>
            <a:r>
              <a:rPr lang="pt-PT" dirty="0"/>
              <a:t>Mais tarde mostrarei alguns casos de estudo de sucesso que tiveram um grande impacto nas comunidades onde foram aplicados, juntamente com um curto </a:t>
            </a:r>
            <a:r>
              <a:rPr lang="pt-PT" dirty="0" err="1"/>
              <a:t>video</a:t>
            </a:r>
            <a:r>
              <a:rPr lang="pt-PT" dirty="0"/>
              <a:t> expositivo, porque um imagem vale mais que mil palavras..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1583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0807EB-4630-4CCC-AA08-BDB689260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4400" dirty="0"/>
              <a:t>Organismos Geneticamente Modificados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651EFAB-4383-40BA-8AC3-588DB40C1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1400" dirty="0"/>
              <a:t>Os organismos geneticamente modificados (</a:t>
            </a:r>
            <a:r>
              <a:rPr lang="pt-PT" sz="1400" dirty="0" err="1"/>
              <a:t>OGMs</a:t>
            </a:r>
            <a:r>
              <a:rPr lang="pt-PT" sz="1400" dirty="0"/>
              <a:t>) podem ser definidos como organismos (plantas ou animais) nos quais o material genético (DNA) foi alterado de um modo que não ocorre na natureza por reprodução ou recombinação natural.</a:t>
            </a:r>
          </a:p>
          <a:p>
            <a:r>
              <a:rPr lang="pt-PT" sz="1400" dirty="0"/>
              <a:t>A tecnologia é denominada frequentemente “biotecnologia moderna” ou “engenharia genética” e permite que genes </a:t>
            </a:r>
            <a:r>
              <a:rPr lang="pt-PT" sz="1400" dirty="0" err="1"/>
              <a:t>seleccionados</a:t>
            </a:r>
            <a:r>
              <a:rPr lang="pt-PT" sz="1400" dirty="0"/>
              <a:t> individualmente sejam transferidos de um organismo para outro, mesmo em espécies não relacionadas, com o </a:t>
            </a:r>
            <a:r>
              <a:rPr lang="pt-PT" sz="1400" dirty="0" err="1"/>
              <a:t>objectivo</a:t>
            </a:r>
            <a:r>
              <a:rPr lang="pt-PT" sz="1400" dirty="0"/>
              <a:t> de acrescentar novas características à espécie que já existia naturalmente.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2769F2B-E2C8-4470-B303-EF955DDEE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325" y="3814762"/>
            <a:ext cx="3090103" cy="2400644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03B1FAB-30BA-49A1-A9AB-E189C825E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726" y="3739384"/>
            <a:ext cx="3028950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73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>
            <a:extLst>
              <a:ext uri="{FF2B5EF4-FFF2-40B4-BE49-F238E27FC236}">
                <a16:creationId xmlns:a16="http://schemas.microsoft.com/office/drawing/2014/main" id="{7203729A-66E4-4139-B3DB-CECEF6DA5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9E9FBC1C-7656-42A5-8739-60E4524D3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D8F3950F-38E2-4287-ADED-B4635F2D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C10D1F1-C92B-49B0-BA07-9860DA4F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5165" y="880243"/>
            <a:ext cx="3939084" cy="1166160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000" dirty="0"/>
              <a:t>Organismos Transgénicos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C96D22E-9BA2-4338-9D6F-2834D1A00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441" y="1695635"/>
            <a:ext cx="6013478" cy="4271125"/>
          </a:xfrm>
        </p:spPr>
        <p:txBody>
          <a:bodyPr anchor="t">
            <a:normAutofit/>
          </a:bodyPr>
          <a:lstStyle/>
          <a:p>
            <a:r>
              <a:rPr lang="pt-PT" dirty="0"/>
              <a:t>O que é um Transgénico e qual a diferença entre estes e os </a:t>
            </a:r>
            <a:r>
              <a:rPr lang="pt-PT" dirty="0" err="1"/>
              <a:t>OGM’s</a:t>
            </a:r>
            <a:r>
              <a:rPr lang="pt-PT" dirty="0"/>
              <a:t>?</a:t>
            </a:r>
          </a:p>
          <a:p>
            <a:pPr marL="0" indent="0">
              <a:buNone/>
            </a:pPr>
            <a:endParaRPr lang="pt-PT" dirty="0"/>
          </a:p>
          <a:p>
            <a:r>
              <a:rPr lang="pt-PT" sz="1400" dirty="0"/>
              <a:t>Um Transgênico é um organismo que possui uma sequência de DNA (ou parte do DNA) de outro organismo, da mesma ou de uma espécie diferente.</a:t>
            </a:r>
          </a:p>
          <a:p>
            <a:r>
              <a:rPr lang="pt-PT" sz="1400" dirty="0"/>
              <a:t>Um OGM é um organismo que foi modificado geneticamente mas não recebeu nenhuma região de outro organismo, apenas foram suprimidos ou alterados os genes já existentes.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A5AEE14-4971-4A17-9134-2678A90F2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3CBAE8C2-1CF3-480E-B1BE-47E7272C7A6A}"/>
              </a:ext>
            </a:extLst>
          </p:cNvPr>
          <p:cNvSpPr/>
          <p:nvPr/>
        </p:nvSpPr>
        <p:spPr>
          <a:xfrm>
            <a:off x="7821911" y="2731751"/>
            <a:ext cx="3285593" cy="35064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CF409A9-E3B6-4AC3-8A80-F39D0BC5C03F}"/>
              </a:ext>
            </a:extLst>
          </p:cNvPr>
          <p:cNvSpPr/>
          <p:nvPr/>
        </p:nvSpPr>
        <p:spPr>
          <a:xfrm>
            <a:off x="8389913" y="4102447"/>
            <a:ext cx="2246050" cy="2086252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A397ADB-8C40-411B-BB50-4E931ED1EFF1}"/>
              </a:ext>
            </a:extLst>
          </p:cNvPr>
          <p:cNvSpPr txBox="1"/>
          <p:nvPr/>
        </p:nvSpPr>
        <p:spPr>
          <a:xfrm>
            <a:off x="8674019" y="5066475"/>
            <a:ext cx="185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Transgénicos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F44C985-8E14-43C4-9AFF-7EF78399C2D5}"/>
              </a:ext>
            </a:extLst>
          </p:cNvPr>
          <p:cNvSpPr txBox="1"/>
          <p:nvPr/>
        </p:nvSpPr>
        <p:spPr>
          <a:xfrm>
            <a:off x="8562269" y="3060245"/>
            <a:ext cx="2103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Organismos Geneticamente Modificados</a:t>
            </a:r>
          </a:p>
        </p:txBody>
      </p:sp>
    </p:spTree>
    <p:extLst>
      <p:ext uri="{BB962C8B-B14F-4D97-AF65-F5344CB8AC3E}">
        <p14:creationId xmlns:p14="http://schemas.microsoft.com/office/powerpoint/2010/main" val="17721228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568CC28A-29DB-4B11-9F4E-17885A020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Melhoramento Genético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62808E05-B044-482F-97FE-98E4E309E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758" y="1739136"/>
            <a:ext cx="4562475" cy="447627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dirty="0">
              <a:hlinkClick r:id="rId2"/>
            </a:endParaRPr>
          </a:p>
          <a:p>
            <a:pPr algn="just"/>
            <a:r>
              <a:rPr lang="pt-PT" sz="1500" dirty="0"/>
              <a:t>Melhoramento genético é o processo de selecionar ou modificar intencionalmente o material genético de um ser vivo, seja por seleção natural dos descendentes e dos genes em questão ou “artificialmente” através de técnicas avançadas de manipulação e edição genética. O objetivo em ambos é o mesmo… desenvolver indivíduos com as características desejáveis alvo.</a:t>
            </a:r>
          </a:p>
          <a:p>
            <a:endParaRPr lang="pt-PT" dirty="0">
              <a:hlinkClick r:id="rId2"/>
            </a:endParaRPr>
          </a:p>
          <a:p>
            <a:pPr marL="0" indent="0">
              <a:buNone/>
            </a:pPr>
            <a:endParaRPr lang="pt-PT" dirty="0">
              <a:hlinkClick r:id="rId2"/>
            </a:endParaRPr>
          </a:p>
          <a:p>
            <a:r>
              <a:rPr lang="pt-PT" sz="1400" dirty="0"/>
              <a:t>O melhoramento genético de plantas no nosso dia a dia:</a:t>
            </a:r>
            <a:endParaRPr lang="pt-PT" sz="1400" dirty="0">
              <a:hlinkClick r:id="rId2"/>
            </a:endParaRPr>
          </a:p>
          <a:p>
            <a:pPr marL="0" indent="0">
              <a:buNone/>
            </a:pPr>
            <a:r>
              <a:rPr lang="pt-PT" dirty="0">
                <a:hlinkClick r:id="rId2"/>
              </a:rPr>
              <a:t>https://youtu.be/tapsDKBueto</a:t>
            </a:r>
            <a:endParaRPr lang="pt-PT" dirty="0"/>
          </a:p>
          <a:p>
            <a:endParaRPr lang="pt-PT" dirty="0"/>
          </a:p>
        </p:txBody>
      </p:sp>
      <p:pic>
        <p:nvPicPr>
          <p:cNvPr id="1026" name="Picture 2" descr="Resultado de imagem para melhoramento genetico plantas">
            <a:extLst>
              <a:ext uri="{FF2B5EF4-FFF2-40B4-BE49-F238E27FC236}">
                <a16:creationId xmlns:a16="http://schemas.microsoft.com/office/drawing/2014/main" id="{358CD2EF-1E19-487A-AE17-CB67A00F4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894" y="2200774"/>
            <a:ext cx="5801402" cy="393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2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54C710-AE4A-490C-A6CE-167C37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666" y="642594"/>
            <a:ext cx="6125592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pt-PT" sz="4000" dirty="0"/>
              <a:t>Surpresas Genéticas </a:t>
            </a:r>
            <a:br>
              <a:rPr lang="pt-PT" sz="4000" dirty="0"/>
            </a:br>
            <a:r>
              <a:rPr lang="pt-PT" sz="4000" dirty="0"/>
              <a:t>(Banana, Milho, Morango)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FE49923-7517-45F2-A2E1-3ACC51131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094242"/>
            <a:ext cx="5902171" cy="3931920"/>
          </a:xfrm>
        </p:spPr>
        <p:txBody>
          <a:bodyPr>
            <a:normAutofit/>
          </a:bodyPr>
          <a:lstStyle/>
          <a:p>
            <a:r>
              <a:rPr lang="pt-PT" sz="1400" dirty="0"/>
              <a:t>Estes três alimentos são exemplos de casos de melhoramento genético bem sucedido e introduzidos na nossa sociedade sem nos termos apercebido..</a:t>
            </a:r>
          </a:p>
          <a:p>
            <a:endParaRPr lang="pt-PT" sz="1400" dirty="0"/>
          </a:p>
          <a:p>
            <a:r>
              <a:rPr lang="pt-PT" sz="1400" dirty="0"/>
              <a:t>O milho moderno, com grãos de grande calibre e uma espiga grande e comprida é o resultado do melhoramento e seleção da planta Teosinto, um ancestral do milho, como podemos ver na imagem;</a:t>
            </a:r>
          </a:p>
          <a:p>
            <a:r>
              <a:rPr lang="pt-PT" sz="1400" dirty="0"/>
              <a:t>A banana outrora já teve sementes e uma dimensão muito menor, foi com a seleção natural de descendentes com as características que eram procuradas (ausência de sementes) que deu origem à nossa banana moderna.</a:t>
            </a:r>
          </a:p>
          <a:p>
            <a:r>
              <a:rPr lang="pt-PT" sz="1400" dirty="0"/>
              <a:t>Tal como o morango, uma planta que resultou do cruzamento de outras espécies do género Fragaria.</a:t>
            </a:r>
          </a:p>
        </p:txBody>
      </p:sp>
      <p:pic>
        <p:nvPicPr>
          <p:cNvPr id="2050" name="Picture 2" descr="Imagem relacionada">
            <a:extLst>
              <a:ext uri="{FF2B5EF4-FFF2-40B4-BE49-F238E27FC236}">
                <a16:creationId xmlns:a16="http://schemas.microsoft.com/office/drawing/2014/main" id="{B36F311C-3030-44E7-8693-8B99AD6BA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258" y="516011"/>
            <a:ext cx="4574690" cy="276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Resultado de imagem para banana original">
            <a:extLst>
              <a:ext uri="{FF2B5EF4-FFF2-40B4-BE49-F238E27FC236}">
                <a16:creationId xmlns:a16="http://schemas.microsoft.com/office/drawing/2014/main" id="{8E6DB16C-E072-421A-B843-088C777A5A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6AEF2EDD-073A-41B4-A490-D63F85554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380" y="3464586"/>
            <a:ext cx="4484445" cy="265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64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418EF2-E264-4678-A7E2-86876F8F1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pt-PT" sz="4400"/>
              <a:t>Evolução dos Métodos Técnicas e Instrumentos</a:t>
            </a:r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BF6D119E-9AC0-4C1E-91AA-71A8E9F95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4352" y="2467985"/>
            <a:ext cx="3019646" cy="3019646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4684688-B4D6-4705-A425-1E1292A28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7165" y="2103120"/>
            <a:ext cx="6488035" cy="393192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pt-PT" sz="1400" dirty="0"/>
              <a:t>Embora ainda existam algumas dúvidas sobre a utilização de </a:t>
            </a:r>
            <a:r>
              <a:rPr lang="pt-PT" sz="1400" dirty="0" err="1"/>
              <a:t>OGM’s</a:t>
            </a:r>
            <a:r>
              <a:rPr lang="pt-PT" sz="1400" dirty="0"/>
              <a:t>, a área do melhoramento genético, a sua instrumentação e a metodologia associada tem vindo a desenvolver se cada vez mais com o passar do tempo, devido a este esforço, novas tecnologias começaram a surgir que nos permitem averiguar cada vez melhor a segurança e o garantir o aprimoramento destes produtos:</a:t>
            </a:r>
          </a:p>
          <a:p>
            <a:pPr>
              <a:lnSpc>
                <a:spcPct val="90000"/>
              </a:lnSpc>
            </a:pPr>
            <a:endParaRPr lang="pt-PT" sz="1400" dirty="0"/>
          </a:p>
          <a:p>
            <a:pPr>
              <a:lnSpc>
                <a:spcPct val="90000"/>
              </a:lnSpc>
            </a:pPr>
            <a:r>
              <a:rPr lang="pt-PT" sz="1400" dirty="0"/>
              <a:t>Sequenciamento do DNA, deu nos maior conhecimento do funcionamento do código genético;</a:t>
            </a:r>
          </a:p>
          <a:p>
            <a:pPr>
              <a:lnSpc>
                <a:spcPct val="90000"/>
              </a:lnSpc>
            </a:pPr>
            <a:r>
              <a:rPr lang="pt-PT" sz="1400" dirty="0"/>
              <a:t>Desenvolvimento do CRISP e do cas9, técnicas de manipulação genética que permitem a deleção (cortar e colar) seletiva do DNA;</a:t>
            </a:r>
          </a:p>
          <a:p>
            <a:pPr>
              <a:lnSpc>
                <a:spcPct val="90000"/>
              </a:lnSpc>
            </a:pPr>
            <a:r>
              <a:rPr lang="pt-PT" sz="1400" dirty="0"/>
              <a:t>Maior controlo a nível de regulamentações;</a:t>
            </a:r>
          </a:p>
          <a:p>
            <a:pPr>
              <a:lnSpc>
                <a:spcPct val="90000"/>
              </a:lnSpc>
            </a:pPr>
            <a:r>
              <a:rPr lang="pt-PT" sz="1400" dirty="0"/>
              <a:t>Realização de analises e testes minuciosos de forma a garantir a qualidade alimentar, nutricional e toxicológica;</a:t>
            </a:r>
          </a:p>
          <a:p>
            <a:pPr>
              <a:lnSpc>
                <a:spcPct val="90000"/>
              </a:lnSpc>
            </a:pPr>
            <a:endParaRPr lang="pt-PT" sz="1400" dirty="0"/>
          </a:p>
          <a:p>
            <a:pPr>
              <a:lnSpc>
                <a:spcPct val="90000"/>
              </a:lnSpc>
            </a:pPr>
            <a:r>
              <a:rPr lang="pt-PT" sz="1400" dirty="0">
                <a:hlinkClick r:id="rId4"/>
              </a:rPr>
              <a:t>https://www.youtube.com/watch?v=7TmcXYp8xu4</a:t>
            </a:r>
            <a:endParaRPr lang="pt-PT" sz="1400" dirty="0"/>
          </a:p>
          <a:p>
            <a:pPr>
              <a:lnSpc>
                <a:spcPct val="90000"/>
              </a:lnSpc>
            </a:pPr>
            <a:endParaRPr lang="pt-PT" sz="1300" dirty="0"/>
          </a:p>
        </p:txBody>
      </p:sp>
    </p:spTree>
    <p:extLst>
      <p:ext uri="{BB962C8B-B14F-4D97-AF65-F5344CB8AC3E}">
        <p14:creationId xmlns:p14="http://schemas.microsoft.com/office/powerpoint/2010/main" val="36222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F2AB67C-26D9-469F-9FAC-670302091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Vantagens e Desvantagens</a:t>
            </a:r>
          </a:p>
        </p:txBody>
      </p:sp>
      <p:sp>
        <p:nvSpPr>
          <p:cNvPr id="5" name="Marcador de Posição de Conteúdo 4">
            <a:extLst>
              <a:ext uri="{FF2B5EF4-FFF2-40B4-BE49-F238E27FC236}">
                <a16:creationId xmlns:a16="http://schemas.microsoft.com/office/drawing/2014/main" id="{C2903CD7-9372-48E3-A324-3B2CCBB8BB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838848"/>
            <a:ext cx="4754880" cy="449161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t-PT" sz="1600" dirty="0"/>
              <a:t>Vantagens dos </a:t>
            </a:r>
            <a:r>
              <a:rPr lang="pt-PT" sz="1600" dirty="0" err="1"/>
              <a:t>OGM’s</a:t>
            </a:r>
            <a:endParaRPr lang="pt-PT" sz="1600" dirty="0"/>
          </a:p>
          <a:p>
            <a:pPr marL="0" indent="0" algn="ctr">
              <a:buNone/>
            </a:pPr>
            <a:endParaRPr lang="pt-PT" sz="1600" dirty="0"/>
          </a:p>
          <a:p>
            <a:r>
              <a:rPr lang="pt-PT" sz="1600" dirty="0"/>
              <a:t>Tolerâncias a herbicidas – As plantas podem ser modificadas de modo a terem resistência a produtos químicos como os pesticidas e os </a:t>
            </a:r>
            <a:r>
              <a:rPr lang="pt-PT" sz="1600" dirty="0" err="1"/>
              <a:t>insecticidas</a:t>
            </a:r>
            <a:r>
              <a:rPr lang="pt-PT" sz="1600" dirty="0"/>
              <a:t>;</a:t>
            </a:r>
          </a:p>
          <a:p>
            <a:r>
              <a:rPr lang="pt-PT" sz="1600" dirty="0"/>
              <a:t>Tolerância a </a:t>
            </a:r>
            <a:r>
              <a:rPr lang="pt-PT" sz="1600" dirty="0" err="1"/>
              <a:t>insectos</a:t>
            </a:r>
            <a:r>
              <a:rPr lang="pt-PT" sz="1600" dirty="0"/>
              <a:t> – As culturas transgénicas podem ser munidas de genes que lhes confiram resistência às suas pragas naturais. Com isto, é desnecessário o uso de químicos como os pesticidas na agricultura, uma vez que a própria planta se “protege sozinha”, contribuindo assim para reduzir a poluição ambiental.</a:t>
            </a:r>
          </a:p>
          <a:p>
            <a:r>
              <a:rPr lang="pt-PT" sz="1600" dirty="0"/>
              <a:t>Redução do uso de fertilizantes – Alguns frutos são munidos de genes capazes de os fazer aumentar o seu tamanho naturalmente sem precisarem de ser utilizados fertilizantes e outros químicos nas culturas para os tornarem maiores e mais apetecíveis.</a:t>
            </a:r>
          </a:p>
          <a:p>
            <a:pPr marL="0" indent="0" algn="ctr">
              <a:buNone/>
            </a:pPr>
            <a:endParaRPr lang="pt-PT" dirty="0"/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4DD00282-F549-4B41-AB17-005A028FE7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0320" y="1939332"/>
            <a:ext cx="4754880" cy="42760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1400" dirty="0"/>
              <a:t>Desvantagens dos </a:t>
            </a:r>
            <a:r>
              <a:rPr lang="pt-PT" sz="1400" dirty="0" err="1"/>
              <a:t>OGM’s</a:t>
            </a:r>
            <a:endParaRPr lang="pt-PT" sz="1400" dirty="0"/>
          </a:p>
          <a:p>
            <a:pPr marL="0" indent="0" algn="ctr">
              <a:buNone/>
            </a:pPr>
            <a:endParaRPr lang="pt-PT" sz="1400" dirty="0"/>
          </a:p>
          <a:p>
            <a:r>
              <a:rPr lang="pt-PT" sz="1400" dirty="0"/>
              <a:t>Redução da biodiversidade;</a:t>
            </a:r>
          </a:p>
          <a:p>
            <a:r>
              <a:rPr lang="pt-PT" sz="1400" dirty="0"/>
              <a:t>Poluição genética, existe a possibilidade de existir contaminação genética cruzada de outras explorações ;</a:t>
            </a:r>
          </a:p>
          <a:p>
            <a:r>
              <a:rPr lang="pt-PT" sz="1400" dirty="0"/>
              <a:t>Perigo para os agricultores;</a:t>
            </a:r>
          </a:p>
          <a:p>
            <a:r>
              <a:rPr lang="pt-PT" sz="1400" dirty="0"/>
              <a:t>Tolerâncias a herbicidas - com isto, os agricultores podem usar as quantidades de químicos desejados, o que pode criar uma dependência por parte dos agricultores nestas práticas em vez de </a:t>
            </a:r>
            <a:r>
              <a:rPr lang="pt-PT" sz="1400" dirty="0" err="1"/>
              <a:t>adoptarem</a:t>
            </a:r>
            <a:r>
              <a:rPr lang="pt-PT" sz="1400" dirty="0"/>
              <a:t> soluções mais </a:t>
            </a:r>
            <a:r>
              <a:rPr lang="pt-PT" sz="1400" dirty="0" err="1"/>
              <a:t>sustentaveis</a:t>
            </a:r>
            <a:r>
              <a:rPr lang="pt-PT" sz="1400" dirty="0"/>
              <a:t>;</a:t>
            </a:r>
          </a:p>
          <a:p>
            <a:r>
              <a:rPr lang="pt-PT" sz="1400" dirty="0"/>
              <a:t>Poluição do ambiente;</a:t>
            </a:r>
          </a:p>
          <a:p>
            <a:r>
              <a:rPr lang="pt-PT" sz="1400" dirty="0"/>
              <a:t>Ainda existe muito ceticismo sobre a sua utilização;</a:t>
            </a:r>
          </a:p>
        </p:txBody>
      </p:sp>
    </p:spTree>
    <p:extLst>
      <p:ext uri="{BB962C8B-B14F-4D97-AF65-F5344CB8AC3E}">
        <p14:creationId xmlns:p14="http://schemas.microsoft.com/office/powerpoint/2010/main" val="2447440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bão">
  <a:themeElements>
    <a:clrScheme name="Sabão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bão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bã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1385</Words>
  <Application>Microsoft Office PowerPoint</Application>
  <PresentationFormat>Ecrã Panorâmico</PresentationFormat>
  <Paragraphs>106</Paragraphs>
  <Slides>16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Sabão</vt:lpstr>
      <vt:lpstr>Nutrição Vegetal OGM’s e Transgénicos</vt:lpstr>
      <vt:lpstr>Indice</vt:lpstr>
      <vt:lpstr>Introdução</vt:lpstr>
      <vt:lpstr>Organismos Geneticamente Modificados</vt:lpstr>
      <vt:lpstr>Organismos Transgénicos</vt:lpstr>
      <vt:lpstr>Melhoramento Genético</vt:lpstr>
      <vt:lpstr>Surpresas Genéticas  (Banana, Milho, Morango)</vt:lpstr>
      <vt:lpstr>Evolução dos Métodos Técnicas e Instrumentos</vt:lpstr>
      <vt:lpstr>Vantagens e Desvantagens</vt:lpstr>
      <vt:lpstr>Exemplos de Casos de Estudo</vt:lpstr>
      <vt:lpstr>Beringela - Bangladesh</vt:lpstr>
      <vt:lpstr>Papaia, Hawai </vt:lpstr>
      <vt:lpstr>Arroz, sub1 </vt:lpstr>
      <vt:lpstr>Video   Pamela Ronald: The case for engineering our food  </vt:lpstr>
      <vt:lpstr>Conclusão</vt:lpstr>
      <vt:lpstr>Bibliografia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Nutrição Vegetal OGM’s e Transgénicos</dc:title>
  <dc:creator>Dário Silva</dc:creator>
  <cp:lastModifiedBy>Vitor Miguel Figueiredo</cp:lastModifiedBy>
  <cp:revision>9</cp:revision>
  <dcterms:created xsi:type="dcterms:W3CDTF">2019-06-13T09:06:13Z</dcterms:created>
  <dcterms:modified xsi:type="dcterms:W3CDTF">2019-06-13T17:12:49Z</dcterms:modified>
</cp:coreProperties>
</file>