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1039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3563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812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9766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748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6640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919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124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2389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3167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74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079EECC-55A2-4D38-BBB7-C8B15BD67C65}" type="datetimeFigureOut">
              <a:rPr lang="pt-PT" smtClean="0"/>
              <a:t>10-04-2019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77474-16B2-4098-924F-CCB6F7279D2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389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undoeducacao.bol.uol.com.br/biologia/nitrificacao-desnitrificacao.htm" TargetMode="External"/><Relationship Id="rId2" Type="http://schemas.openxmlformats.org/officeDocument/2006/relationships/hyperlink" Target="https://www.cm-braganca.pt/uploads/document/file/2770/7_Fertiliza__o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BD1DCD-4219-4878-812F-A8EC35734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72445" y="3794336"/>
            <a:ext cx="5319433" cy="1922251"/>
          </a:xfrm>
        </p:spPr>
        <p:txBody>
          <a:bodyPr anchor="t">
            <a:normAutofit/>
          </a:bodyPr>
          <a:lstStyle/>
          <a:p>
            <a:pPr algn="l"/>
            <a:r>
              <a:rPr lang="pt-PT" sz="4800"/>
              <a:t>Macronutrientes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7713472-728D-45BF-84C7-9EF15A0B2C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72446" y="2793291"/>
            <a:ext cx="5319431" cy="972180"/>
          </a:xfrm>
        </p:spPr>
        <p:txBody>
          <a:bodyPr anchor="b">
            <a:normAutofit/>
          </a:bodyPr>
          <a:lstStyle/>
          <a:p>
            <a:pPr algn="l"/>
            <a:r>
              <a:rPr lang="pt-PT" sz="2000"/>
              <a:t>Docente: Vítor Figueiredo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C526D66-3621-4347-B1EF-342CBF4D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83466"/>
            <a:ext cx="5393770" cy="6374535"/>
          </a:xfrm>
          <a:custGeom>
            <a:avLst/>
            <a:gdLst>
              <a:gd name="connsiteX0" fmla="*/ 2047752 w 5393770"/>
              <a:gd name="connsiteY0" fmla="*/ 0 h 6374535"/>
              <a:gd name="connsiteX1" fmla="*/ 5393770 w 5393770"/>
              <a:gd name="connsiteY1" fmla="*/ 3346018 h 6374535"/>
              <a:gd name="connsiteX2" fmla="*/ 3642663 w 5393770"/>
              <a:gd name="connsiteY2" fmla="*/ 6288190 h 6374535"/>
              <a:gd name="connsiteX3" fmla="*/ 3463422 w 5393770"/>
              <a:gd name="connsiteY3" fmla="*/ 6374535 h 6374535"/>
              <a:gd name="connsiteX4" fmla="*/ 624279 w 5393770"/>
              <a:gd name="connsiteY4" fmla="*/ 6374535 h 6374535"/>
              <a:gd name="connsiteX5" fmla="*/ 382249 w 5393770"/>
              <a:gd name="connsiteY5" fmla="*/ 6248727 h 6374535"/>
              <a:gd name="connsiteX6" fmla="*/ 143729 w 5393770"/>
              <a:gd name="connsiteY6" fmla="*/ 6097845 h 6374535"/>
              <a:gd name="connsiteX7" fmla="*/ 0 w 5393770"/>
              <a:gd name="connsiteY7" fmla="*/ 5989017 h 6374535"/>
              <a:gd name="connsiteX8" fmla="*/ 0 w 5393770"/>
              <a:gd name="connsiteY8" fmla="*/ 703020 h 6374535"/>
              <a:gd name="connsiteX9" fmla="*/ 143728 w 5393770"/>
              <a:gd name="connsiteY9" fmla="*/ 594191 h 6374535"/>
              <a:gd name="connsiteX10" fmla="*/ 2047752 w 5393770"/>
              <a:gd name="connsiteY10" fmla="*/ 0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93770" h="6374535">
                <a:moveTo>
                  <a:pt x="2047752" y="0"/>
                </a:moveTo>
                <a:cubicBezTo>
                  <a:pt x="3895707" y="0"/>
                  <a:pt x="5393770" y="1498063"/>
                  <a:pt x="5393770" y="3346018"/>
                </a:cubicBezTo>
                <a:cubicBezTo>
                  <a:pt x="5393770" y="4616487"/>
                  <a:pt x="4685701" y="5721578"/>
                  <a:pt x="3642663" y="6288190"/>
                </a:cubicBezTo>
                <a:lnTo>
                  <a:pt x="3463422" y="6374535"/>
                </a:lnTo>
                <a:lnTo>
                  <a:pt x="624279" y="6374535"/>
                </a:lnTo>
                <a:lnTo>
                  <a:pt x="382249" y="6248727"/>
                </a:lnTo>
                <a:cubicBezTo>
                  <a:pt x="300507" y="6201724"/>
                  <a:pt x="220937" y="6151368"/>
                  <a:pt x="143729" y="6097845"/>
                </a:cubicBezTo>
                <a:lnTo>
                  <a:pt x="0" y="5989017"/>
                </a:lnTo>
                <a:lnTo>
                  <a:pt x="0" y="703020"/>
                </a:lnTo>
                <a:lnTo>
                  <a:pt x="143728" y="594191"/>
                </a:lnTo>
                <a:cubicBezTo>
                  <a:pt x="684187" y="219535"/>
                  <a:pt x="1340332" y="0"/>
                  <a:pt x="2047752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193166D-DDF1-4F9A-A786-A7AEF537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7373"/>
            <a:ext cx="5229863" cy="6210629"/>
          </a:xfrm>
          <a:custGeom>
            <a:avLst/>
            <a:gdLst>
              <a:gd name="connsiteX0" fmla="*/ 2047751 w 5229863"/>
              <a:gd name="connsiteY0" fmla="*/ 0 h 6210629"/>
              <a:gd name="connsiteX1" fmla="*/ 5229863 w 5229863"/>
              <a:gd name="connsiteY1" fmla="*/ 3182112 h 6210629"/>
              <a:gd name="connsiteX2" fmla="*/ 3286373 w 5229863"/>
              <a:gd name="connsiteY2" fmla="*/ 6114158 h 6210629"/>
              <a:gd name="connsiteX3" fmla="*/ 3022794 w 5229863"/>
              <a:gd name="connsiteY3" fmla="*/ 6210629 h 6210629"/>
              <a:gd name="connsiteX4" fmla="*/ 1077939 w 5229863"/>
              <a:gd name="connsiteY4" fmla="*/ 6210629 h 6210629"/>
              <a:gd name="connsiteX5" fmla="*/ 953634 w 5229863"/>
              <a:gd name="connsiteY5" fmla="*/ 6171135 h 6210629"/>
              <a:gd name="connsiteX6" fmla="*/ 23632 w 5229863"/>
              <a:gd name="connsiteY6" fmla="*/ 5637585 h 6210629"/>
              <a:gd name="connsiteX7" fmla="*/ 0 w 5229863"/>
              <a:gd name="connsiteY7" fmla="*/ 5616107 h 6210629"/>
              <a:gd name="connsiteX8" fmla="*/ 0 w 5229863"/>
              <a:gd name="connsiteY8" fmla="*/ 748118 h 6210629"/>
              <a:gd name="connsiteX9" fmla="*/ 23632 w 5229863"/>
              <a:gd name="connsiteY9" fmla="*/ 726640 h 6210629"/>
              <a:gd name="connsiteX10" fmla="*/ 2047751 w 5229863"/>
              <a:gd name="connsiteY10" fmla="*/ 0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29863" h="6210629">
                <a:moveTo>
                  <a:pt x="2047751" y="0"/>
                </a:moveTo>
                <a:cubicBezTo>
                  <a:pt x="3805183" y="0"/>
                  <a:pt x="5229863" y="1424680"/>
                  <a:pt x="5229863" y="3182112"/>
                </a:cubicBezTo>
                <a:cubicBezTo>
                  <a:pt x="5229863" y="4500186"/>
                  <a:pt x="4428481" y="5631087"/>
                  <a:pt x="3286373" y="6114158"/>
                </a:cubicBezTo>
                <a:lnTo>
                  <a:pt x="3022794" y="6210629"/>
                </a:lnTo>
                <a:lnTo>
                  <a:pt x="1077939" y="6210629"/>
                </a:lnTo>
                <a:lnTo>
                  <a:pt x="953634" y="6171135"/>
                </a:lnTo>
                <a:cubicBezTo>
                  <a:pt x="612471" y="6046219"/>
                  <a:pt x="298661" y="5864559"/>
                  <a:pt x="23632" y="5637585"/>
                </a:cubicBezTo>
                <a:lnTo>
                  <a:pt x="0" y="5616107"/>
                </a:lnTo>
                <a:lnTo>
                  <a:pt x="0" y="748118"/>
                </a:lnTo>
                <a:lnTo>
                  <a:pt x="23632" y="726640"/>
                </a:lnTo>
                <a:cubicBezTo>
                  <a:pt x="573689" y="272693"/>
                  <a:pt x="1278875" y="0"/>
                  <a:pt x="204775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A177BCC-4208-4795-8572-4D623BA1E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33763" y="1"/>
            <a:ext cx="4480560" cy="2513993"/>
          </a:xfrm>
          <a:custGeom>
            <a:avLst/>
            <a:gdLst>
              <a:gd name="connsiteX0" fmla="*/ 18382 w 4480560"/>
              <a:gd name="connsiteY0" fmla="*/ 0 h 2513993"/>
              <a:gd name="connsiteX1" fmla="*/ 4462178 w 4480560"/>
              <a:gd name="connsiteY1" fmla="*/ 0 h 2513993"/>
              <a:gd name="connsiteX2" fmla="*/ 4468994 w 4480560"/>
              <a:gd name="connsiteY2" fmla="*/ 44657 h 2513993"/>
              <a:gd name="connsiteX3" fmla="*/ 4480560 w 4480560"/>
              <a:gd name="connsiteY3" fmla="*/ 273713 h 2513993"/>
              <a:gd name="connsiteX4" fmla="*/ 2240280 w 4480560"/>
              <a:gd name="connsiteY4" fmla="*/ 2513993 h 2513993"/>
              <a:gd name="connsiteX5" fmla="*/ 0 w 4480560"/>
              <a:gd name="connsiteY5" fmla="*/ 273713 h 2513993"/>
              <a:gd name="connsiteX6" fmla="*/ 11567 w 4480560"/>
              <a:gd name="connsiteY6" fmla="*/ 44657 h 251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80560" h="2513993">
                <a:moveTo>
                  <a:pt x="18382" y="0"/>
                </a:moveTo>
                <a:lnTo>
                  <a:pt x="4462178" y="0"/>
                </a:lnTo>
                <a:lnTo>
                  <a:pt x="4468994" y="44657"/>
                </a:lnTo>
                <a:cubicBezTo>
                  <a:pt x="4476642" y="119969"/>
                  <a:pt x="4480560" y="196384"/>
                  <a:pt x="4480560" y="273713"/>
                </a:cubicBezTo>
                <a:cubicBezTo>
                  <a:pt x="4480560" y="1510985"/>
                  <a:pt x="3477552" y="2513993"/>
                  <a:pt x="2240280" y="2513993"/>
                </a:cubicBezTo>
                <a:cubicBezTo>
                  <a:pt x="1003008" y="2513993"/>
                  <a:pt x="0" y="1510985"/>
                  <a:pt x="0" y="273713"/>
                </a:cubicBezTo>
                <a:cubicBezTo>
                  <a:pt x="0" y="196384"/>
                  <a:pt x="3918" y="119969"/>
                  <a:pt x="11567" y="4465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4EE7214-AC05-465E-A501-65AA04EF5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98355" y="2"/>
            <a:ext cx="4151376" cy="2349401"/>
          </a:xfrm>
          <a:custGeom>
            <a:avLst/>
            <a:gdLst>
              <a:gd name="connsiteX0" fmla="*/ 20101 w 4151376"/>
              <a:gd name="connsiteY0" fmla="*/ 0 h 2349401"/>
              <a:gd name="connsiteX1" fmla="*/ 4131276 w 4151376"/>
              <a:gd name="connsiteY1" fmla="*/ 0 h 2349401"/>
              <a:gd name="connsiteX2" fmla="*/ 4140659 w 4151376"/>
              <a:gd name="connsiteY2" fmla="*/ 61486 h 2349401"/>
              <a:gd name="connsiteX3" fmla="*/ 4151376 w 4151376"/>
              <a:gd name="connsiteY3" fmla="*/ 273713 h 2349401"/>
              <a:gd name="connsiteX4" fmla="*/ 2075688 w 4151376"/>
              <a:gd name="connsiteY4" fmla="*/ 2349401 h 2349401"/>
              <a:gd name="connsiteX5" fmla="*/ 0 w 4151376"/>
              <a:gd name="connsiteY5" fmla="*/ 273713 h 2349401"/>
              <a:gd name="connsiteX6" fmla="*/ 10717 w 4151376"/>
              <a:gd name="connsiteY6" fmla="*/ 61486 h 234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51376" h="2349401">
                <a:moveTo>
                  <a:pt x="20101" y="0"/>
                </a:moveTo>
                <a:lnTo>
                  <a:pt x="4131276" y="0"/>
                </a:lnTo>
                <a:lnTo>
                  <a:pt x="4140659" y="61486"/>
                </a:lnTo>
                <a:cubicBezTo>
                  <a:pt x="4147746" y="131265"/>
                  <a:pt x="4151376" y="202065"/>
                  <a:pt x="4151376" y="273713"/>
                </a:cubicBezTo>
                <a:cubicBezTo>
                  <a:pt x="4151376" y="1420084"/>
                  <a:pt x="3222059" y="2349401"/>
                  <a:pt x="2075688" y="2349401"/>
                </a:cubicBezTo>
                <a:cubicBezTo>
                  <a:pt x="929317" y="2349401"/>
                  <a:pt x="0" y="1420084"/>
                  <a:pt x="0" y="273713"/>
                </a:cubicBezTo>
                <a:cubicBezTo>
                  <a:pt x="0" y="202065"/>
                  <a:pt x="3630" y="131265"/>
                  <a:pt x="10717" y="614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3A1600C5-3C6F-4A46-BBAB-FBC2051F6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6" y="2794981"/>
            <a:ext cx="3722836" cy="218716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5787646E-8C12-489E-9E2B-50673E4466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913" y="706470"/>
            <a:ext cx="2124076" cy="63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015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Tm="2099"/>
    </mc:Choice>
    <mc:Fallback xmlns="">
      <p:transition advTm="209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94CBA2-0612-486C-B1C9-0606006F6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Fósforo(P)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829E1B2-8B8E-4F5E-8230-BE039CB0B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Encontra se no solo de duas formas : </a:t>
            </a:r>
            <a:r>
              <a:rPr lang="pt-PT" b="1" dirty="0"/>
              <a:t>orgânica e mineral.</a:t>
            </a:r>
          </a:p>
          <a:p>
            <a:endParaRPr lang="pt-PT" b="1" dirty="0"/>
          </a:p>
          <a:p>
            <a:r>
              <a:rPr lang="pt-PT" dirty="0"/>
              <a:t>O fósforo orgânico não e facilmente assimilável.</a:t>
            </a:r>
          </a:p>
          <a:p>
            <a:r>
              <a:rPr lang="pt-PT" dirty="0"/>
              <a:t>Neste processo são importantes determinados fatores como</a:t>
            </a:r>
            <a:r>
              <a:rPr lang="pt-PT" b="1" dirty="0"/>
              <a:t>: pH do solo e os teores de carbono, azoto e enxofre </a:t>
            </a:r>
          </a:p>
        </p:txBody>
      </p:sp>
    </p:spTree>
    <p:extLst>
      <p:ext uri="{BB962C8B-B14F-4D97-AF65-F5344CB8AC3E}">
        <p14:creationId xmlns:p14="http://schemas.microsoft.com/office/powerpoint/2010/main" val="143388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F4FFBE-0225-45BA-937C-581C70698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Fósforo(P)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93B10CEC-DB86-4388-AF4E-CF0A534C17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Nas </a:t>
            </a:r>
            <a:r>
              <a:rPr lang="pt-PT" b="1" dirty="0"/>
              <a:t>formas minerais</a:t>
            </a:r>
            <a:r>
              <a:rPr lang="pt-PT" dirty="0"/>
              <a:t> estão mais ou menos disponíveis consoante o pH do solo.</a:t>
            </a:r>
          </a:p>
          <a:p>
            <a:endParaRPr lang="pt-PT" dirty="0"/>
          </a:p>
          <a:p>
            <a:endParaRPr lang="pt-PT" dirty="0"/>
          </a:p>
          <a:p>
            <a:r>
              <a:rPr lang="pt-PT" dirty="0"/>
              <a:t>É perto da neutralidade que os maiores teores em fósforo assimilável se encontra disponível.</a:t>
            </a:r>
          </a:p>
        </p:txBody>
      </p:sp>
    </p:spTree>
    <p:extLst>
      <p:ext uri="{BB962C8B-B14F-4D97-AF65-F5344CB8AC3E}">
        <p14:creationId xmlns:p14="http://schemas.microsoft.com/office/powerpoint/2010/main" val="2965499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C34111-44C8-437B-B0A5-657C58900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Potássio(K)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3FA485F-353F-4970-89A9-9B1D0F357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 É um elemento importante para a fotossíntese.</a:t>
            </a:r>
          </a:p>
          <a:p>
            <a:endParaRPr lang="pt-PT" dirty="0"/>
          </a:p>
          <a:p>
            <a:endParaRPr lang="pt-PT" dirty="0"/>
          </a:p>
          <a:p>
            <a:r>
              <a:rPr lang="pt-PT" dirty="0"/>
              <a:t>Tem  um papel importante na vivacidade da cor das flores.</a:t>
            </a:r>
          </a:p>
          <a:p>
            <a:endParaRPr lang="pt-PT" dirty="0"/>
          </a:p>
          <a:p>
            <a:endParaRPr lang="pt-PT" dirty="0"/>
          </a:p>
          <a:p>
            <a:r>
              <a:rPr lang="pt-PT" dirty="0"/>
              <a:t>Ajuda as plantas a manterem-se hidratadas, tornando-as mais resistentes à falta de água no solo.</a:t>
            </a:r>
          </a:p>
        </p:txBody>
      </p:sp>
    </p:spTree>
    <p:extLst>
      <p:ext uri="{BB962C8B-B14F-4D97-AF65-F5344CB8AC3E}">
        <p14:creationId xmlns:p14="http://schemas.microsoft.com/office/powerpoint/2010/main" val="360937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6DF7FC-6B9D-46D9-82A5-2780ECA69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Carências ( Potássio)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CB6D2C79-2603-4DA4-86D4-F0BF4C9A1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As deficiências em potássio depende de planta para planta, como é um nutriente muito móvel as deficiências aparecem mais nas folhas mais velhas.</a:t>
            </a:r>
          </a:p>
          <a:p>
            <a:endParaRPr lang="pt-PT" dirty="0"/>
          </a:p>
          <a:p>
            <a:r>
              <a:rPr lang="pt-PT" dirty="0"/>
              <a:t>Manifestam-se, no caso das folhas, através de manchas acastanhadas</a:t>
            </a:r>
            <a:br>
              <a:rPr lang="pt-PT" dirty="0"/>
            </a:br>
            <a:r>
              <a:rPr lang="pt-PT" dirty="0"/>
              <a:t>entre as nervuras, e enrolamento das folhas sob a página superior, em forma de caleira.</a:t>
            </a:r>
            <a:br>
              <a:rPr lang="pt-PT" dirty="0"/>
            </a:br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9D61D2D-42A3-4DCE-B6B1-353A369EB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0" y="4709160"/>
            <a:ext cx="3931920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52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BEDE72-C7C0-40C6-B999-15AD736A9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Macronutrientes secundários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E94CB11-6461-4DEB-B7BF-6BB4BD23F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Cálcio ; enxofre; magnésio</a:t>
            </a:r>
          </a:p>
          <a:p>
            <a:endParaRPr lang="pt-PT" dirty="0"/>
          </a:p>
          <a:p>
            <a:r>
              <a:rPr lang="pt-PT" dirty="0"/>
              <a:t>São elementos essências para as plantas, absorvidos em quantidades elevadas.</a:t>
            </a:r>
          </a:p>
          <a:p>
            <a:r>
              <a:rPr lang="pt-PT" dirty="0"/>
              <a:t>Distinguem-se dos macronutrientes principais devido ao facto destes existirem em menores quantidades que dispensam a sua aplicação sob a forma de fertilizantes.</a:t>
            </a:r>
          </a:p>
        </p:txBody>
      </p:sp>
    </p:spTree>
    <p:extLst>
      <p:ext uri="{BB962C8B-B14F-4D97-AF65-F5344CB8AC3E}">
        <p14:creationId xmlns:p14="http://schemas.microsoft.com/office/powerpoint/2010/main" val="423116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BFBA52-7A07-43BD-950A-B486ABBF8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Bibliografia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8B6DF1B-F2A6-4440-821D-536085EC0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PT" dirty="0"/>
          </a:p>
          <a:p>
            <a:r>
              <a:rPr lang="pt-PT" u="sng" dirty="0">
                <a:hlinkClick r:id="rId2"/>
              </a:rPr>
              <a:t>https://www.cm-braganca.pt/uploads/document/file/2770/7_Fertiliza__o.pdf</a:t>
            </a:r>
            <a:endParaRPr lang="pt-PT" dirty="0"/>
          </a:p>
          <a:p>
            <a:endParaRPr lang="pt-PT" dirty="0"/>
          </a:p>
          <a:p>
            <a:endParaRPr lang="pt-PT" dirty="0"/>
          </a:p>
          <a:p>
            <a:r>
              <a:rPr lang="pt-PT" dirty="0">
                <a:hlinkClick r:id="rId3"/>
              </a:rPr>
              <a:t>https://mundoeducacao.bol.uol.com.br/biologia/nitrificacao-desnitrificacao.htm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38419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1C6E66-DDDF-45C7-88AF-310ACF618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1625" y="290347"/>
            <a:ext cx="10515600" cy="1325563"/>
          </a:xfrm>
        </p:spPr>
        <p:txBody>
          <a:bodyPr/>
          <a:lstStyle/>
          <a:p>
            <a:r>
              <a:rPr lang="pt-PT" dirty="0"/>
              <a:t>Nutrição nas plantas 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9911B9FA-0295-46A1-AA34-C38E52303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As plantas para produzirem necessitam de crescer e para isso precisam de se alimentar.</a:t>
            </a:r>
          </a:p>
          <a:p>
            <a:endParaRPr lang="pt-PT" dirty="0"/>
          </a:p>
          <a:p>
            <a:r>
              <a:rPr lang="pt-PT" dirty="0"/>
              <a:t> A nutrição das plantas consiste na captação de substâncias que são necessárias para o seu desenvolvimento.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6701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61"/>
    </mc:Choice>
    <mc:Fallback xmlns="">
      <p:transition advTm="12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85CB32-2DC4-4828-B93E-0FA5ECDA5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82880"/>
            <a:ext cx="10515600" cy="1325562"/>
          </a:xfrm>
        </p:spPr>
        <p:txBody>
          <a:bodyPr/>
          <a:lstStyle/>
          <a:p>
            <a:r>
              <a:rPr lang="pt-PT" dirty="0"/>
              <a:t>Quais os nutrientes essenciais?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9AEFA6EC-9329-4154-915B-90442096E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/>
              <a:t>Para um nutriente ser essencial é necessário que:</a:t>
            </a:r>
          </a:p>
          <a:p>
            <a:r>
              <a:rPr lang="pt-PT" dirty="0"/>
              <a:t> Desempenha na planta funções especificas pelo que não pode ser substituído por outro.</a:t>
            </a:r>
          </a:p>
          <a:p>
            <a:r>
              <a:rPr lang="pt-PT" dirty="0"/>
              <a:t>Tem de estar envolvido no metabolismo da planta que de forma direta ou indireta.</a:t>
            </a:r>
          </a:p>
          <a:p>
            <a:r>
              <a:rPr lang="pt-PT" dirty="0"/>
              <a:t>A sua presença seja indispensável para a planta completar o seu ciclo vegetativo.</a:t>
            </a:r>
          </a:p>
        </p:txBody>
      </p:sp>
    </p:spTree>
    <p:extLst>
      <p:ext uri="{BB962C8B-B14F-4D97-AF65-F5344CB8AC3E}">
        <p14:creationId xmlns:p14="http://schemas.microsoft.com/office/powerpoint/2010/main" val="135197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829F4D-B445-4C29-BB63-571ABE9B7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Classificação dos nutrientes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D699874-8B7A-4BE6-8B12-E0389F9A4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Elementos essenciais: Carbono –Oxigénio-Hidrogénio - Azoto - Fósforo - Potássio - Cálcio - Magnésio - Enxofre -Ferro - Manganês - Zinco - Cobre -Boro - Molibdénio - Cloro - Sódio - Silício - Cobalto-Alumínio.</a:t>
            </a:r>
          </a:p>
          <a:p>
            <a:endParaRPr lang="pt-PT" dirty="0"/>
          </a:p>
          <a:p>
            <a:r>
              <a:rPr lang="pt-PT" dirty="0"/>
              <a:t>Os restantes que são absorvidos pelas plantas, a partir da solução do solo e consoante a sua utilização são classificados  em: </a:t>
            </a:r>
            <a:r>
              <a:rPr lang="pt-PT" b="1" dirty="0"/>
              <a:t>Macronutrientes e micronutrientes</a:t>
            </a:r>
          </a:p>
        </p:txBody>
      </p:sp>
    </p:spTree>
    <p:extLst>
      <p:ext uri="{BB962C8B-B14F-4D97-AF65-F5344CB8AC3E}">
        <p14:creationId xmlns:p14="http://schemas.microsoft.com/office/powerpoint/2010/main" val="275865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8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C71C158-4823-4100-9E2C-B8524A445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pt-PT">
                <a:solidFill>
                  <a:srgbClr val="000000"/>
                </a:solidFill>
              </a:rPr>
              <a:t>Macronutrientes</a:t>
            </a:r>
          </a:p>
        </p:txBody>
      </p:sp>
      <p:sp>
        <p:nvSpPr>
          <p:cNvPr id="13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2D98F07-9930-45B9-AB4C-41A4ECEAA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349" y="2352756"/>
            <a:ext cx="3661831" cy="2172686"/>
          </a:xfrm>
          <a:prstGeom prst="rect">
            <a:avLst/>
          </a:prstGeom>
        </p:spPr>
      </p:pic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2E04E03-45C9-4413-B0B2-0DC776884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pt-PT" sz="2000" dirty="0">
                <a:solidFill>
                  <a:srgbClr val="000000"/>
                </a:solidFill>
              </a:rPr>
              <a:t>São divididos em </a:t>
            </a:r>
            <a:r>
              <a:rPr lang="pt-PT" sz="2000" b="1" dirty="0">
                <a:solidFill>
                  <a:srgbClr val="000000"/>
                </a:solidFill>
              </a:rPr>
              <a:t>dois tipos</a:t>
            </a:r>
            <a:r>
              <a:rPr lang="pt-PT" sz="2000" dirty="0">
                <a:solidFill>
                  <a:srgbClr val="000000"/>
                </a:solidFill>
              </a:rPr>
              <a:t>: Principais e secundários.</a:t>
            </a:r>
          </a:p>
          <a:p>
            <a:endParaRPr lang="pt-PT" sz="2000" dirty="0">
              <a:solidFill>
                <a:srgbClr val="000000"/>
              </a:solidFill>
            </a:endParaRPr>
          </a:p>
          <a:p>
            <a:r>
              <a:rPr lang="pt-PT" sz="2000" dirty="0">
                <a:solidFill>
                  <a:srgbClr val="000000"/>
                </a:solidFill>
              </a:rPr>
              <a:t>Principais: Azoto, Fósforo e Potássio- N;P;K. </a:t>
            </a:r>
          </a:p>
          <a:p>
            <a:endParaRPr lang="pt-PT" sz="2000" dirty="0">
              <a:solidFill>
                <a:srgbClr val="000000"/>
              </a:solidFill>
            </a:endParaRPr>
          </a:p>
          <a:p>
            <a:endParaRPr lang="pt-PT" sz="2000" dirty="0">
              <a:solidFill>
                <a:srgbClr val="000000"/>
              </a:solidFill>
            </a:endParaRPr>
          </a:p>
          <a:p>
            <a:r>
              <a:rPr lang="pt-PT" sz="2000" dirty="0">
                <a:solidFill>
                  <a:srgbClr val="000000"/>
                </a:solidFill>
              </a:rPr>
              <a:t>Secundários:  Cálcio, magnésio, enxofre, sódio, cloro e silício.</a:t>
            </a:r>
          </a:p>
        </p:txBody>
      </p:sp>
    </p:spTree>
    <p:extLst>
      <p:ext uri="{BB962C8B-B14F-4D97-AF65-F5344CB8AC3E}">
        <p14:creationId xmlns:p14="http://schemas.microsoft.com/office/powerpoint/2010/main" val="1013834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021015-9E8B-451E-B8E3-F628B5D09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dirty="0"/>
              <a:t>Macronutrientes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01F17D9-6597-4950-90D4-1F2A791114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Os </a:t>
            </a:r>
            <a:r>
              <a:rPr lang="pt-PT" b="1" dirty="0"/>
              <a:t>macronutrientes principais </a:t>
            </a:r>
            <a:r>
              <a:rPr lang="pt-PT" dirty="0"/>
              <a:t>são aqueles que são absorvidos em maiores quantidades, que é o caso do Azoto , Fósforo e Potássio.</a:t>
            </a:r>
          </a:p>
          <a:p>
            <a:endParaRPr lang="pt-PT" dirty="0"/>
          </a:p>
          <a:p>
            <a:r>
              <a:rPr lang="pt-PT" dirty="0"/>
              <a:t>Os </a:t>
            </a:r>
            <a:r>
              <a:rPr lang="pt-PT" b="1" dirty="0"/>
              <a:t>macronutrientes secundários </a:t>
            </a:r>
            <a:r>
              <a:rPr lang="pt-PT" dirty="0"/>
              <a:t>são aqueles que são absorvidos em quantidades relativamente elevadas, porém dispensam a sua aplicação sob a forma de adubos. Exemplos: cálcio, magnésio , enxofre, sódio cloro e silício.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756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2C125C-E0C6-49CD-9CA2-72FF22008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dirty="0"/>
              <a:t>Azoto(N)</a:t>
            </a:r>
            <a:br>
              <a:rPr lang="pt-PT" dirty="0"/>
            </a:b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1BEFECB-EB88-4694-9745-773229BD5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O Azoto é responsável pelo vigor da planta e pela abundância de folhas verdes e viçosas.</a:t>
            </a:r>
          </a:p>
          <a:p>
            <a:r>
              <a:rPr lang="pt-PT" dirty="0"/>
              <a:t>O azoto pode aparecer no solo em formas orgânicas e minerais. </a:t>
            </a:r>
            <a:br>
              <a:rPr lang="pt-PT" dirty="0"/>
            </a:br>
            <a:endParaRPr lang="pt-PT" dirty="0"/>
          </a:p>
          <a:p>
            <a:r>
              <a:rPr lang="pt-PT" dirty="0"/>
              <a:t>Na primeira fase (mineralização) o azoto é transformado em</a:t>
            </a:r>
            <a:br>
              <a:rPr lang="pt-PT" dirty="0"/>
            </a:br>
            <a:r>
              <a:rPr lang="pt-PT" dirty="0"/>
              <a:t>amoníaco (forma amoniacal-NH4). Na segunda (nitrificação), o</a:t>
            </a:r>
            <a:br>
              <a:rPr lang="pt-PT" dirty="0"/>
            </a:br>
            <a:r>
              <a:rPr lang="pt-PT" dirty="0"/>
              <a:t>azoto amoniacal é convertido em azoto nítrico (NO3-). </a:t>
            </a:r>
          </a:p>
          <a:p>
            <a:r>
              <a:rPr lang="pt-PT" b="1" dirty="0"/>
              <a:t>A nitrificação </a:t>
            </a:r>
            <a:r>
              <a:rPr lang="pt-PT" dirty="0"/>
              <a:t>é o processo mais importante porque é esta que conduz à obtenção final de azoto para a planta.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907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EE6F69-1917-4A2D-A20A-E9F794387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/>
              <a:t>Fatores que afetam a nitrificação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D0A88E34-36EF-48F7-88E6-A3F7903F47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b="1" dirty="0"/>
              <a:t>Arejamento</a:t>
            </a:r>
          </a:p>
          <a:p>
            <a:endParaRPr lang="pt-PT" b="1" dirty="0"/>
          </a:p>
          <a:p>
            <a:r>
              <a:rPr lang="pt-PT" b="1" dirty="0"/>
              <a:t>Temperatura</a:t>
            </a:r>
          </a:p>
          <a:p>
            <a:endParaRPr lang="pt-PT" b="1" dirty="0"/>
          </a:p>
          <a:p>
            <a:r>
              <a:rPr lang="pt-PT" b="1" dirty="0"/>
              <a:t>Reação do solo (pH)</a:t>
            </a:r>
          </a:p>
        </p:txBody>
      </p:sp>
    </p:spTree>
    <p:extLst>
      <p:ext uri="{BB962C8B-B14F-4D97-AF65-F5344CB8AC3E}">
        <p14:creationId xmlns:p14="http://schemas.microsoft.com/office/powerpoint/2010/main" val="130517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CAE2DE-62C6-4B41-840D-55AF5E36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27" y="239872"/>
            <a:ext cx="10515600" cy="1325562"/>
          </a:xfrm>
        </p:spPr>
        <p:txBody>
          <a:bodyPr/>
          <a:lstStyle/>
          <a:p>
            <a:pPr algn="ctr"/>
            <a:r>
              <a:rPr lang="pt-PT" dirty="0"/>
              <a:t>Fósforo(P)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4BF6262-641D-49E1-A8A0-EE7EB276A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127" y="1604010"/>
            <a:ext cx="10515600" cy="4351337"/>
          </a:xfrm>
        </p:spPr>
        <p:txBody>
          <a:bodyPr/>
          <a:lstStyle/>
          <a:p>
            <a:r>
              <a:rPr lang="pt-PT" dirty="0" err="1"/>
              <a:t>È</a:t>
            </a:r>
            <a:r>
              <a:rPr lang="pt-PT" dirty="0"/>
              <a:t> importante para o desenvolvimento de raízes, flores frutos e sementes.</a:t>
            </a:r>
          </a:p>
          <a:p>
            <a:r>
              <a:rPr lang="pt-PT" dirty="0"/>
              <a:t>Indispensável aos crescimento das plantas, manifesta-se através do sistema radicular, que permite à planta água e nutrientes do solo.</a:t>
            </a:r>
          </a:p>
          <a:p>
            <a:r>
              <a:rPr lang="pt-PT" dirty="0"/>
              <a:t>A maior parte dos solos possui teores baixo deste macronutriente, sendo necessária a sua aplicação.</a:t>
            </a:r>
          </a:p>
          <a:p>
            <a:r>
              <a:rPr lang="pt-PT" dirty="0"/>
              <a:t>Ao contrário do azoto, o fósforo não é facilmente volatizado e por isso pode ser aplicado junto da raiz.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2F79B7F-4171-4797-99CA-458DE937F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2540" y="5052695"/>
            <a:ext cx="2468187" cy="180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5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628</Words>
  <Application>Microsoft Office PowerPoint</Application>
  <PresentationFormat>Ecrã Panorâmico</PresentationFormat>
  <Paragraphs>81</Paragraphs>
  <Slides>15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19" baseType="lpstr">
      <vt:lpstr>Calibri</vt:lpstr>
      <vt:lpstr>Calibri Light</vt:lpstr>
      <vt:lpstr>Wingdings 2</vt:lpstr>
      <vt:lpstr>HDOfficeLightV0</vt:lpstr>
      <vt:lpstr>Macronutrientes</vt:lpstr>
      <vt:lpstr>Nutrição nas plantas </vt:lpstr>
      <vt:lpstr>Quais os nutrientes essenciais?</vt:lpstr>
      <vt:lpstr>Classificação dos nutrientes</vt:lpstr>
      <vt:lpstr>Macronutrientes</vt:lpstr>
      <vt:lpstr>Macronutrientes</vt:lpstr>
      <vt:lpstr>Azoto(N) </vt:lpstr>
      <vt:lpstr>Fatores que afetam a nitrificação</vt:lpstr>
      <vt:lpstr>Fósforo(P)</vt:lpstr>
      <vt:lpstr>Fósforo(P)</vt:lpstr>
      <vt:lpstr>Fósforo(P)</vt:lpstr>
      <vt:lpstr>Potássio(K)</vt:lpstr>
      <vt:lpstr>Carências ( Potássio)</vt:lpstr>
      <vt:lpstr>Macronutrientes secundários</vt:lpstr>
      <vt:lpstr>Bibliografia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Macronutrientes</dc:title>
  <dc:creator>User</dc:creator>
  <cp:lastModifiedBy>User</cp:lastModifiedBy>
  <cp:revision>20</cp:revision>
  <dcterms:created xsi:type="dcterms:W3CDTF">2019-04-05T16:39:51Z</dcterms:created>
  <dcterms:modified xsi:type="dcterms:W3CDTF">2019-04-10T00:16:06Z</dcterms:modified>
</cp:coreProperties>
</file>